
<file path=[Content_Types].xml><?xml version="1.0" encoding="utf-8"?>
<Types xmlns="http://schemas.openxmlformats.org/package/2006/content-types">
  <Default Extension="gif" ContentType="image/gif"/>
  <Default Extension="jpeg" ContentType="image/jpeg"/>
  <Default Extension="mp4" ContentType="video/mp4"/>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9" r:id="rId1"/>
  </p:sldMasterIdLst>
  <p:sldIdLst>
    <p:sldId id="256" r:id="rId2"/>
    <p:sldId id="319" r:id="rId3"/>
    <p:sldId id="364" r:id="rId4"/>
    <p:sldId id="344" r:id="rId5"/>
    <p:sldId id="365" r:id="rId6"/>
    <p:sldId id="345" r:id="rId7"/>
    <p:sldId id="341" r:id="rId8"/>
    <p:sldId id="342" r:id="rId9"/>
    <p:sldId id="368" r:id="rId10"/>
    <p:sldId id="346" r:id="rId11"/>
    <p:sldId id="366" r:id="rId12"/>
    <p:sldId id="367" r:id="rId13"/>
    <p:sldId id="379" r:id="rId14"/>
    <p:sldId id="369" r:id="rId15"/>
    <p:sldId id="380" r:id="rId16"/>
    <p:sldId id="381" r:id="rId17"/>
    <p:sldId id="350" r:id="rId18"/>
    <p:sldId id="349" r:id="rId19"/>
    <p:sldId id="382" r:id="rId20"/>
    <p:sldId id="370" r:id="rId21"/>
    <p:sldId id="383" r:id="rId22"/>
    <p:sldId id="384" r:id="rId23"/>
    <p:sldId id="371" r:id="rId24"/>
    <p:sldId id="386" r:id="rId25"/>
    <p:sldId id="387" r:id="rId26"/>
    <p:sldId id="391" r:id="rId27"/>
    <p:sldId id="351" r:id="rId28"/>
    <p:sldId id="388" r:id="rId29"/>
    <p:sldId id="389" r:id="rId30"/>
    <p:sldId id="390" r:id="rId31"/>
    <p:sldId id="372" r:id="rId32"/>
    <p:sldId id="373" r:id="rId33"/>
    <p:sldId id="392" r:id="rId34"/>
  </p:sldIdLst>
  <p:sldSz cx="12192000" cy="6858000"/>
  <p:notesSz cx="6858000" cy="9144000"/>
  <p:defaultTextStyle>
    <a:defPPr>
      <a:defRPr lang="es-CO"/>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CF0A2C"/>
    <a:srgbClr val="9E022B"/>
    <a:srgbClr val="B8B8B8"/>
    <a:srgbClr val="8F8F8F"/>
    <a:srgbClr val="888888"/>
    <a:srgbClr val="767676"/>
    <a:srgbClr val="43434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Estilo medio 2 - Énfasis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Estilo medio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000" autoAdjust="0"/>
    <p:restoredTop sz="94660"/>
  </p:normalViewPr>
  <p:slideViewPr>
    <p:cSldViewPr snapToGrid="0">
      <p:cViewPr varScale="1">
        <p:scale>
          <a:sx n="59" d="100"/>
          <a:sy n="59" d="100"/>
        </p:scale>
        <p:origin x="842" y="5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slide" Target="slides/slide33.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presProps" Target="presProps.xml"/><Relationship Id="rId8" Type="http://schemas.openxmlformats.org/officeDocument/2006/relationships/slide" Target="slides/slide7.xml"/><Relationship Id="rId3" Type="http://schemas.openxmlformats.org/officeDocument/2006/relationships/slide" Target="slides/slide2.xml"/></Relationships>
</file>

<file path=ppt/media/image1.png>
</file>

<file path=ppt/media/image10.png>
</file>

<file path=ppt/media/image11.png>
</file>

<file path=ppt/media/image12.png>
</file>

<file path=ppt/media/image13.gif>
</file>

<file path=ppt/media/image14.gif>
</file>

<file path=ppt/media/image15.png>
</file>

<file path=ppt/media/image16.png>
</file>

<file path=ppt/media/image17.png>
</file>

<file path=ppt/media/image18.png>
</file>

<file path=ppt/media/image19.png>
</file>

<file path=ppt/media/image2.tiff>
</file>

<file path=ppt/media/image20.png>
</file>

<file path=ppt/media/image21.jpeg>
</file>

<file path=ppt/media/image22.jpe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jpeg>
</file>

<file path=ppt/media/image40.png>
</file>

<file path=ppt/media/image41.png>
</file>

<file path=ppt/media/image42.png>
</file>

<file path=ppt/media/image43.gif>
</file>

<file path=ppt/media/image44.png>
</file>

<file path=ppt/media/image45.jpeg>
</file>

<file path=ppt/media/image5.png>
</file>

<file path=ppt/media/image6.png>
</file>

<file path=ppt/media/image7.png>
</file>

<file path=ppt/media/image8.jpeg>
</file>

<file path=ppt/media/image9.gif>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2.tiff"/><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de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350CE95A-AFB1-4AA3-8B5F-E7A9AF3732F7}"/>
              </a:ext>
            </a:extLst>
          </p:cNvPr>
          <p:cNvSpPr>
            <a:spLocks noGrp="1"/>
          </p:cNvSpPr>
          <p:nvPr>
            <p:ph type="ctrTitle"/>
          </p:nvPr>
        </p:nvSpPr>
        <p:spPr>
          <a:xfrm>
            <a:off x="1524000" y="1122363"/>
            <a:ext cx="9144000" cy="2387600"/>
          </a:xfrm>
        </p:spPr>
        <p:txBody>
          <a:bodyPr anchor="b"/>
          <a:lstStyle>
            <a:lvl1pPr algn="ctr">
              <a:defRPr sz="6000"/>
            </a:lvl1pPr>
          </a:lstStyle>
          <a:p>
            <a:r>
              <a:rPr lang="es-ES"/>
              <a:t>Haga clic para modificar el estilo de título del patrón</a:t>
            </a:r>
            <a:endParaRPr lang="es-CO"/>
          </a:p>
        </p:txBody>
      </p:sp>
      <p:sp>
        <p:nvSpPr>
          <p:cNvPr id="3" name="Subtítulo 2">
            <a:extLst>
              <a:ext uri="{FF2B5EF4-FFF2-40B4-BE49-F238E27FC236}">
                <a16:creationId xmlns:a16="http://schemas.microsoft.com/office/drawing/2014/main" id="{E03F9D86-2DC3-4F59-8A4E-C0AEFC711565}"/>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s-ES"/>
              <a:t>Haga clic para modificar el estilo de subtítulo del patrón</a:t>
            </a:r>
            <a:endParaRPr lang="es-CO"/>
          </a:p>
        </p:txBody>
      </p:sp>
      <p:sp>
        <p:nvSpPr>
          <p:cNvPr id="4" name="Marcador de fecha 3">
            <a:extLst>
              <a:ext uri="{FF2B5EF4-FFF2-40B4-BE49-F238E27FC236}">
                <a16:creationId xmlns:a16="http://schemas.microsoft.com/office/drawing/2014/main" id="{D8CBE9BF-9DE4-4162-9BD7-7326931F5DB5}"/>
              </a:ext>
            </a:extLst>
          </p:cNvPr>
          <p:cNvSpPr>
            <a:spLocks noGrp="1"/>
          </p:cNvSpPr>
          <p:nvPr>
            <p:ph type="dt" sz="half" idx="10"/>
          </p:nvPr>
        </p:nvSpPr>
        <p:spPr/>
        <p:txBody>
          <a:bodyPr/>
          <a:lstStyle/>
          <a:p>
            <a:fld id="{92E55E48-F37E-4EEF-9FE7-17F2E2D8C9EB}" type="datetimeFigureOut">
              <a:rPr lang="en-US" smtClean="0"/>
              <a:t>3/23/2021</a:t>
            </a:fld>
            <a:endParaRPr lang="en-US"/>
          </a:p>
        </p:txBody>
      </p:sp>
      <p:sp>
        <p:nvSpPr>
          <p:cNvPr id="5" name="Marcador de pie de página 4">
            <a:extLst>
              <a:ext uri="{FF2B5EF4-FFF2-40B4-BE49-F238E27FC236}">
                <a16:creationId xmlns:a16="http://schemas.microsoft.com/office/drawing/2014/main" id="{48889555-FE2A-46E8-BDAB-9896456A5594}"/>
              </a:ext>
            </a:extLst>
          </p:cNvPr>
          <p:cNvSpPr>
            <a:spLocks noGrp="1"/>
          </p:cNvSpPr>
          <p:nvPr>
            <p:ph type="ftr" sz="quarter" idx="11"/>
          </p:nvPr>
        </p:nvSpPr>
        <p:spPr/>
        <p:txBody>
          <a:bodyPr/>
          <a:lstStyle/>
          <a:p>
            <a:endParaRPr lang="en-US"/>
          </a:p>
        </p:txBody>
      </p:sp>
      <p:sp>
        <p:nvSpPr>
          <p:cNvPr id="6" name="Marcador de número de diapositiva 5">
            <a:extLst>
              <a:ext uri="{FF2B5EF4-FFF2-40B4-BE49-F238E27FC236}">
                <a16:creationId xmlns:a16="http://schemas.microsoft.com/office/drawing/2014/main" id="{2BF1182E-8BB1-4F7B-B351-141771B422B2}"/>
              </a:ext>
            </a:extLst>
          </p:cNvPr>
          <p:cNvSpPr>
            <a:spLocks noGrp="1"/>
          </p:cNvSpPr>
          <p:nvPr>
            <p:ph type="sldNum" sz="quarter" idx="12"/>
          </p:nvPr>
        </p:nvSpPr>
        <p:spPr/>
        <p:txBody>
          <a:bodyPr/>
          <a:lstStyle/>
          <a:p>
            <a:fld id="{3BBCA233-70D6-442A-89B0-F1AC64234F35}" type="slidenum">
              <a:rPr lang="en-US" smtClean="0"/>
              <a:t>‹Nº›</a:t>
            </a:fld>
            <a:endParaRPr lang="en-US"/>
          </a:p>
        </p:txBody>
      </p:sp>
    </p:spTree>
    <p:extLst>
      <p:ext uri="{BB962C8B-B14F-4D97-AF65-F5344CB8AC3E}">
        <p14:creationId xmlns:p14="http://schemas.microsoft.com/office/powerpoint/2010/main" val="329374311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71425532-D936-4AA6-9F85-2C31248D7E78}"/>
              </a:ext>
            </a:extLst>
          </p:cNvPr>
          <p:cNvSpPr>
            <a:spLocks noGrp="1"/>
          </p:cNvSpPr>
          <p:nvPr>
            <p:ph type="title"/>
          </p:nvPr>
        </p:nvSpPr>
        <p:spPr/>
        <p:txBody>
          <a:bodyPr/>
          <a:lstStyle/>
          <a:p>
            <a:r>
              <a:rPr lang="es-ES"/>
              <a:t>Haga clic para modificar el estilo de título del patrón</a:t>
            </a:r>
            <a:endParaRPr lang="es-CO"/>
          </a:p>
        </p:txBody>
      </p:sp>
      <p:sp>
        <p:nvSpPr>
          <p:cNvPr id="3" name="Marcador de texto vertical 2">
            <a:extLst>
              <a:ext uri="{FF2B5EF4-FFF2-40B4-BE49-F238E27FC236}">
                <a16:creationId xmlns:a16="http://schemas.microsoft.com/office/drawing/2014/main" id="{958C7090-5F12-48B2-8E8A-6386755E593C}"/>
              </a:ext>
            </a:extLst>
          </p:cNvPr>
          <p:cNvSpPr>
            <a:spLocks noGrp="1"/>
          </p:cNvSpPr>
          <p:nvPr>
            <p:ph type="body" orient="vert" idx="1"/>
          </p:nvPr>
        </p:nvSpPr>
        <p:spPr/>
        <p:txBody>
          <a:bodyPr vert="eaVert"/>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Marcador de fecha 3">
            <a:extLst>
              <a:ext uri="{FF2B5EF4-FFF2-40B4-BE49-F238E27FC236}">
                <a16:creationId xmlns:a16="http://schemas.microsoft.com/office/drawing/2014/main" id="{26F3F239-9929-4752-8EF8-3849043E4918}"/>
              </a:ext>
            </a:extLst>
          </p:cNvPr>
          <p:cNvSpPr>
            <a:spLocks noGrp="1"/>
          </p:cNvSpPr>
          <p:nvPr>
            <p:ph type="dt" sz="half" idx="10"/>
          </p:nvPr>
        </p:nvSpPr>
        <p:spPr/>
        <p:txBody>
          <a:bodyPr/>
          <a:lstStyle/>
          <a:p>
            <a:fld id="{92E55E48-F37E-4EEF-9FE7-17F2E2D8C9EB}" type="datetimeFigureOut">
              <a:rPr lang="en-US" smtClean="0"/>
              <a:t>3/23/2021</a:t>
            </a:fld>
            <a:endParaRPr lang="en-US"/>
          </a:p>
        </p:txBody>
      </p:sp>
      <p:sp>
        <p:nvSpPr>
          <p:cNvPr id="5" name="Marcador de pie de página 4">
            <a:extLst>
              <a:ext uri="{FF2B5EF4-FFF2-40B4-BE49-F238E27FC236}">
                <a16:creationId xmlns:a16="http://schemas.microsoft.com/office/drawing/2014/main" id="{22EF618C-4062-4559-BB2C-36B490E3E086}"/>
              </a:ext>
            </a:extLst>
          </p:cNvPr>
          <p:cNvSpPr>
            <a:spLocks noGrp="1"/>
          </p:cNvSpPr>
          <p:nvPr>
            <p:ph type="ftr" sz="quarter" idx="11"/>
          </p:nvPr>
        </p:nvSpPr>
        <p:spPr/>
        <p:txBody>
          <a:bodyPr/>
          <a:lstStyle/>
          <a:p>
            <a:endParaRPr lang="en-US"/>
          </a:p>
        </p:txBody>
      </p:sp>
      <p:sp>
        <p:nvSpPr>
          <p:cNvPr id="6" name="Marcador de número de diapositiva 5">
            <a:extLst>
              <a:ext uri="{FF2B5EF4-FFF2-40B4-BE49-F238E27FC236}">
                <a16:creationId xmlns:a16="http://schemas.microsoft.com/office/drawing/2014/main" id="{FD774064-60C7-4E61-B668-F033C80A3DCB}"/>
              </a:ext>
            </a:extLst>
          </p:cNvPr>
          <p:cNvSpPr>
            <a:spLocks noGrp="1"/>
          </p:cNvSpPr>
          <p:nvPr>
            <p:ph type="sldNum" sz="quarter" idx="12"/>
          </p:nvPr>
        </p:nvSpPr>
        <p:spPr/>
        <p:txBody>
          <a:bodyPr/>
          <a:lstStyle/>
          <a:p>
            <a:fld id="{3BBCA233-70D6-442A-89B0-F1AC64234F35}" type="slidenum">
              <a:rPr lang="en-US" smtClean="0"/>
              <a:t>‹Nº›</a:t>
            </a:fld>
            <a:endParaRPr lang="en-US"/>
          </a:p>
        </p:txBody>
      </p:sp>
    </p:spTree>
    <p:extLst>
      <p:ext uri="{BB962C8B-B14F-4D97-AF65-F5344CB8AC3E}">
        <p14:creationId xmlns:p14="http://schemas.microsoft.com/office/powerpoint/2010/main" val="328979349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Título vertical 1">
            <a:extLst>
              <a:ext uri="{FF2B5EF4-FFF2-40B4-BE49-F238E27FC236}">
                <a16:creationId xmlns:a16="http://schemas.microsoft.com/office/drawing/2014/main" id="{B9B858C3-5D8D-4FC9-8AFF-A22E238BA062}"/>
              </a:ext>
            </a:extLst>
          </p:cNvPr>
          <p:cNvSpPr>
            <a:spLocks noGrp="1"/>
          </p:cNvSpPr>
          <p:nvPr>
            <p:ph type="title" orient="vert"/>
          </p:nvPr>
        </p:nvSpPr>
        <p:spPr>
          <a:xfrm>
            <a:off x="8724900" y="365125"/>
            <a:ext cx="2628900" cy="5811838"/>
          </a:xfrm>
        </p:spPr>
        <p:txBody>
          <a:bodyPr vert="eaVert"/>
          <a:lstStyle/>
          <a:p>
            <a:r>
              <a:rPr lang="es-ES"/>
              <a:t>Haga clic para modificar el estilo de título del patrón</a:t>
            </a:r>
            <a:endParaRPr lang="es-CO"/>
          </a:p>
        </p:txBody>
      </p:sp>
      <p:sp>
        <p:nvSpPr>
          <p:cNvPr id="3" name="Marcador de texto vertical 2">
            <a:extLst>
              <a:ext uri="{FF2B5EF4-FFF2-40B4-BE49-F238E27FC236}">
                <a16:creationId xmlns:a16="http://schemas.microsoft.com/office/drawing/2014/main" id="{DC991C48-D9FC-41F8-B84A-631B84D40E5C}"/>
              </a:ext>
            </a:extLst>
          </p:cNvPr>
          <p:cNvSpPr>
            <a:spLocks noGrp="1"/>
          </p:cNvSpPr>
          <p:nvPr>
            <p:ph type="body" orient="vert" idx="1"/>
          </p:nvPr>
        </p:nvSpPr>
        <p:spPr>
          <a:xfrm>
            <a:off x="838200" y="365125"/>
            <a:ext cx="7734300" cy="5811838"/>
          </a:xfrm>
        </p:spPr>
        <p:txBody>
          <a:bodyPr vert="eaVert"/>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Marcador de fecha 3">
            <a:extLst>
              <a:ext uri="{FF2B5EF4-FFF2-40B4-BE49-F238E27FC236}">
                <a16:creationId xmlns:a16="http://schemas.microsoft.com/office/drawing/2014/main" id="{8DAA10D5-4570-489F-87F8-99E669DDF194}"/>
              </a:ext>
            </a:extLst>
          </p:cNvPr>
          <p:cNvSpPr>
            <a:spLocks noGrp="1"/>
          </p:cNvSpPr>
          <p:nvPr>
            <p:ph type="dt" sz="half" idx="10"/>
          </p:nvPr>
        </p:nvSpPr>
        <p:spPr/>
        <p:txBody>
          <a:bodyPr/>
          <a:lstStyle/>
          <a:p>
            <a:fld id="{92E55E48-F37E-4EEF-9FE7-17F2E2D8C9EB}" type="datetimeFigureOut">
              <a:rPr lang="en-US" smtClean="0"/>
              <a:t>3/23/2021</a:t>
            </a:fld>
            <a:endParaRPr lang="en-US"/>
          </a:p>
        </p:txBody>
      </p:sp>
      <p:sp>
        <p:nvSpPr>
          <p:cNvPr id="5" name="Marcador de pie de página 4">
            <a:extLst>
              <a:ext uri="{FF2B5EF4-FFF2-40B4-BE49-F238E27FC236}">
                <a16:creationId xmlns:a16="http://schemas.microsoft.com/office/drawing/2014/main" id="{53CAFD80-0DE8-4A54-A4CE-6BE238440149}"/>
              </a:ext>
            </a:extLst>
          </p:cNvPr>
          <p:cNvSpPr>
            <a:spLocks noGrp="1"/>
          </p:cNvSpPr>
          <p:nvPr>
            <p:ph type="ftr" sz="quarter" idx="11"/>
          </p:nvPr>
        </p:nvSpPr>
        <p:spPr/>
        <p:txBody>
          <a:bodyPr/>
          <a:lstStyle/>
          <a:p>
            <a:endParaRPr lang="en-US"/>
          </a:p>
        </p:txBody>
      </p:sp>
      <p:sp>
        <p:nvSpPr>
          <p:cNvPr id="6" name="Marcador de número de diapositiva 5">
            <a:extLst>
              <a:ext uri="{FF2B5EF4-FFF2-40B4-BE49-F238E27FC236}">
                <a16:creationId xmlns:a16="http://schemas.microsoft.com/office/drawing/2014/main" id="{1725B4A9-A63E-4E27-AE19-89B83F336583}"/>
              </a:ext>
            </a:extLst>
          </p:cNvPr>
          <p:cNvSpPr>
            <a:spLocks noGrp="1"/>
          </p:cNvSpPr>
          <p:nvPr>
            <p:ph type="sldNum" sz="quarter" idx="12"/>
          </p:nvPr>
        </p:nvSpPr>
        <p:spPr/>
        <p:txBody>
          <a:bodyPr/>
          <a:lstStyle/>
          <a:p>
            <a:fld id="{3BBCA233-70D6-442A-89B0-F1AC64234F35}" type="slidenum">
              <a:rPr lang="en-US" smtClean="0"/>
              <a:t>‹Nº›</a:t>
            </a:fld>
            <a:endParaRPr lang="en-US"/>
          </a:p>
        </p:txBody>
      </p:sp>
    </p:spTree>
    <p:extLst>
      <p:ext uri="{BB962C8B-B14F-4D97-AF65-F5344CB8AC3E}">
        <p14:creationId xmlns:p14="http://schemas.microsoft.com/office/powerpoint/2010/main" val="180276526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1_Diapositiva de título">
    <p:spTree>
      <p:nvGrpSpPr>
        <p:cNvPr id="1" name=""/>
        <p:cNvGrpSpPr/>
        <p:nvPr/>
      </p:nvGrpSpPr>
      <p:grpSpPr>
        <a:xfrm>
          <a:off x="0" y="0"/>
          <a:ext cx="0" cy="0"/>
          <a:chOff x="0" y="0"/>
          <a:chExt cx="0" cy="0"/>
        </a:xfrm>
      </p:grpSpPr>
      <p:cxnSp>
        <p:nvCxnSpPr>
          <p:cNvPr id="8" name="Conector recto 7">
            <a:extLst>
              <a:ext uri="{FF2B5EF4-FFF2-40B4-BE49-F238E27FC236}">
                <a16:creationId xmlns:a16="http://schemas.microsoft.com/office/drawing/2014/main" id="{A73B10A0-9C51-F149-B66D-BE177729CECC}"/>
              </a:ext>
            </a:extLst>
          </p:cNvPr>
          <p:cNvCxnSpPr>
            <a:cxnSpLocks/>
          </p:cNvCxnSpPr>
          <p:nvPr userDrawn="1"/>
        </p:nvCxnSpPr>
        <p:spPr>
          <a:xfrm flipH="1">
            <a:off x="0" y="6444846"/>
            <a:ext cx="9645749" cy="0"/>
          </a:xfrm>
          <a:prstGeom prst="line">
            <a:avLst/>
          </a:prstGeom>
          <a:ln w="38100">
            <a:solidFill>
              <a:srgbClr val="C20140"/>
            </a:solidFill>
            <a:headEnd type="oval"/>
            <a:tailEnd type="none"/>
          </a:ln>
        </p:spPr>
        <p:style>
          <a:lnRef idx="1">
            <a:schemeClr val="accent1"/>
          </a:lnRef>
          <a:fillRef idx="0">
            <a:schemeClr val="accent1"/>
          </a:fillRef>
          <a:effectRef idx="0">
            <a:schemeClr val="accent1"/>
          </a:effectRef>
          <a:fontRef idx="minor">
            <a:schemeClr val="tx1"/>
          </a:fontRef>
        </p:style>
      </p:cxnSp>
      <p:pic>
        <p:nvPicPr>
          <p:cNvPr id="9" name="Imagen 8">
            <a:extLst>
              <a:ext uri="{FF2B5EF4-FFF2-40B4-BE49-F238E27FC236}">
                <a16:creationId xmlns:a16="http://schemas.microsoft.com/office/drawing/2014/main" id="{74338E5E-5E6E-4549-A21F-13E0216786D4}"/>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897819" y="0"/>
            <a:ext cx="1133475" cy="1133475"/>
          </a:xfrm>
          <a:prstGeom prst="rect">
            <a:avLst/>
          </a:prstGeom>
        </p:spPr>
      </p:pic>
      <p:pic>
        <p:nvPicPr>
          <p:cNvPr id="14" name="Imagen 13">
            <a:extLst>
              <a:ext uri="{FF2B5EF4-FFF2-40B4-BE49-F238E27FC236}">
                <a16:creationId xmlns:a16="http://schemas.microsoft.com/office/drawing/2014/main" id="{9B756A29-28EB-2147-B656-DD460583991C}"/>
              </a:ext>
            </a:extLst>
          </p:cNvPr>
          <p:cNvPicPr>
            <a:picLocks noChangeAspect="1"/>
          </p:cNvPicPr>
          <p:nvPr userDrawn="1"/>
        </p:nvPicPr>
        <p:blipFill>
          <a:blip r:embed="rId3"/>
          <a:stretch>
            <a:fillRect/>
          </a:stretch>
        </p:blipFill>
        <p:spPr>
          <a:xfrm>
            <a:off x="9943269" y="6248245"/>
            <a:ext cx="1909100" cy="393202"/>
          </a:xfrm>
          <a:prstGeom prst="rect">
            <a:avLst/>
          </a:prstGeom>
        </p:spPr>
      </p:pic>
    </p:spTree>
    <p:extLst>
      <p:ext uri="{BB962C8B-B14F-4D97-AF65-F5344CB8AC3E}">
        <p14:creationId xmlns:p14="http://schemas.microsoft.com/office/powerpoint/2010/main" val="342147027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B7446F45-26DE-4DBA-92E4-C84506024818}"/>
              </a:ext>
            </a:extLst>
          </p:cNvPr>
          <p:cNvSpPr>
            <a:spLocks noGrp="1"/>
          </p:cNvSpPr>
          <p:nvPr>
            <p:ph type="title"/>
          </p:nvPr>
        </p:nvSpPr>
        <p:spPr/>
        <p:txBody>
          <a:bodyPr/>
          <a:lstStyle/>
          <a:p>
            <a:r>
              <a:rPr lang="es-ES"/>
              <a:t>Haga clic para modificar el estilo de título del patrón</a:t>
            </a:r>
            <a:endParaRPr lang="es-CO"/>
          </a:p>
        </p:txBody>
      </p:sp>
      <p:sp>
        <p:nvSpPr>
          <p:cNvPr id="3" name="Marcador de contenido 2">
            <a:extLst>
              <a:ext uri="{FF2B5EF4-FFF2-40B4-BE49-F238E27FC236}">
                <a16:creationId xmlns:a16="http://schemas.microsoft.com/office/drawing/2014/main" id="{2687AFAD-2004-45D6-8A9C-D0EBBF42234D}"/>
              </a:ext>
            </a:extLst>
          </p:cNvPr>
          <p:cNvSpPr>
            <a:spLocks noGrp="1"/>
          </p:cNvSpPr>
          <p:nvPr>
            <p:ph idx="1"/>
          </p:nvPr>
        </p:nvSpPr>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Marcador de fecha 3">
            <a:extLst>
              <a:ext uri="{FF2B5EF4-FFF2-40B4-BE49-F238E27FC236}">
                <a16:creationId xmlns:a16="http://schemas.microsoft.com/office/drawing/2014/main" id="{FFE44813-D87F-4B9E-88A9-7C758A8678C5}"/>
              </a:ext>
            </a:extLst>
          </p:cNvPr>
          <p:cNvSpPr>
            <a:spLocks noGrp="1"/>
          </p:cNvSpPr>
          <p:nvPr>
            <p:ph type="dt" sz="half" idx="10"/>
          </p:nvPr>
        </p:nvSpPr>
        <p:spPr/>
        <p:txBody>
          <a:bodyPr/>
          <a:lstStyle/>
          <a:p>
            <a:fld id="{92E55E48-F37E-4EEF-9FE7-17F2E2D8C9EB}" type="datetimeFigureOut">
              <a:rPr lang="en-US" smtClean="0"/>
              <a:t>3/23/2021</a:t>
            </a:fld>
            <a:endParaRPr lang="en-US"/>
          </a:p>
        </p:txBody>
      </p:sp>
      <p:sp>
        <p:nvSpPr>
          <p:cNvPr id="5" name="Marcador de pie de página 4">
            <a:extLst>
              <a:ext uri="{FF2B5EF4-FFF2-40B4-BE49-F238E27FC236}">
                <a16:creationId xmlns:a16="http://schemas.microsoft.com/office/drawing/2014/main" id="{82173CD0-53E4-49FE-95EF-CE2E20729052}"/>
              </a:ext>
            </a:extLst>
          </p:cNvPr>
          <p:cNvSpPr>
            <a:spLocks noGrp="1"/>
          </p:cNvSpPr>
          <p:nvPr>
            <p:ph type="ftr" sz="quarter" idx="11"/>
          </p:nvPr>
        </p:nvSpPr>
        <p:spPr/>
        <p:txBody>
          <a:bodyPr/>
          <a:lstStyle/>
          <a:p>
            <a:endParaRPr lang="en-US"/>
          </a:p>
        </p:txBody>
      </p:sp>
      <p:sp>
        <p:nvSpPr>
          <p:cNvPr id="6" name="Marcador de número de diapositiva 5">
            <a:extLst>
              <a:ext uri="{FF2B5EF4-FFF2-40B4-BE49-F238E27FC236}">
                <a16:creationId xmlns:a16="http://schemas.microsoft.com/office/drawing/2014/main" id="{3B2C77EC-284A-445A-B2D8-F3E6EB8DBBFB}"/>
              </a:ext>
            </a:extLst>
          </p:cNvPr>
          <p:cNvSpPr>
            <a:spLocks noGrp="1"/>
          </p:cNvSpPr>
          <p:nvPr>
            <p:ph type="sldNum" sz="quarter" idx="12"/>
          </p:nvPr>
        </p:nvSpPr>
        <p:spPr/>
        <p:txBody>
          <a:bodyPr/>
          <a:lstStyle/>
          <a:p>
            <a:fld id="{3BBCA233-70D6-442A-89B0-F1AC64234F35}" type="slidenum">
              <a:rPr lang="en-US" smtClean="0"/>
              <a:t>‹Nº›</a:t>
            </a:fld>
            <a:endParaRPr lang="en-US"/>
          </a:p>
        </p:txBody>
      </p:sp>
    </p:spTree>
    <p:extLst>
      <p:ext uri="{BB962C8B-B14F-4D97-AF65-F5344CB8AC3E}">
        <p14:creationId xmlns:p14="http://schemas.microsoft.com/office/powerpoint/2010/main" val="425429950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C5BA2DE-57D3-413A-B8C7-3C8666FAD5FF}"/>
              </a:ext>
            </a:extLst>
          </p:cNvPr>
          <p:cNvSpPr>
            <a:spLocks noGrp="1"/>
          </p:cNvSpPr>
          <p:nvPr>
            <p:ph type="title"/>
          </p:nvPr>
        </p:nvSpPr>
        <p:spPr>
          <a:xfrm>
            <a:off x="831850" y="1709738"/>
            <a:ext cx="10515600" cy="2852737"/>
          </a:xfrm>
        </p:spPr>
        <p:txBody>
          <a:bodyPr anchor="b"/>
          <a:lstStyle>
            <a:lvl1pPr>
              <a:defRPr sz="6000"/>
            </a:lvl1pPr>
          </a:lstStyle>
          <a:p>
            <a:r>
              <a:rPr lang="es-ES"/>
              <a:t>Haga clic para modificar el estilo de título del patrón</a:t>
            </a:r>
            <a:endParaRPr lang="es-CO"/>
          </a:p>
        </p:txBody>
      </p:sp>
      <p:sp>
        <p:nvSpPr>
          <p:cNvPr id="3" name="Marcador de texto 2">
            <a:extLst>
              <a:ext uri="{FF2B5EF4-FFF2-40B4-BE49-F238E27FC236}">
                <a16:creationId xmlns:a16="http://schemas.microsoft.com/office/drawing/2014/main" id="{1D23447D-A984-4354-A920-B879CEFFD239}"/>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s-ES"/>
              <a:t>Haga clic para modificar los estilos de texto del patrón</a:t>
            </a:r>
          </a:p>
        </p:txBody>
      </p:sp>
      <p:sp>
        <p:nvSpPr>
          <p:cNvPr id="4" name="Marcador de fecha 3">
            <a:extLst>
              <a:ext uri="{FF2B5EF4-FFF2-40B4-BE49-F238E27FC236}">
                <a16:creationId xmlns:a16="http://schemas.microsoft.com/office/drawing/2014/main" id="{B004AE7C-EE78-4691-A824-DC5EC2ECE4DE}"/>
              </a:ext>
            </a:extLst>
          </p:cNvPr>
          <p:cNvSpPr>
            <a:spLocks noGrp="1"/>
          </p:cNvSpPr>
          <p:nvPr>
            <p:ph type="dt" sz="half" idx="10"/>
          </p:nvPr>
        </p:nvSpPr>
        <p:spPr/>
        <p:txBody>
          <a:bodyPr/>
          <a:lstStyle/>
          <a:p>
            <a:fld id="{92E55E48-F37E-4EEF-9FE7-17F2E2D8C9EB}" type="datetimeFigureOut">
              <a:rPr lang="en-US" smtClean="0"/>
              <a:t>3/23/2021</a:t>
            </a:fld>
            <a:endParaRPr lang="en-US"/>
          </a:p>
        </p:txBody>
      </p:sp>
      <p:sp>
        <p:nvSpPr>
          <p:cNvPr id="5" name="Marcador de pie de página 4">
            <a:extLst>
              <a:ext uri="{FF2B5EF4-FFF2-40B4-BE49-F238E27FC236}">
                <a16:creationId xmlns:a16="http://schemas.microsoft.com/office/drawing/2014/main" id="{F8626589-41AA-4644-B0F0-58C5D889CB2E}"/>
              </a:ext>
            </a:extLst>
          </p:cNvPr>
          <p:cNvSpPr>
            <a:spLocks noGrp="1"/>
          </p:cNvSpPr>
          <p:nvPr>
            <p:ph type="ftr" sz="quarter" idx="11"/>
          </p:nvPr>
        </p:nvSpPr>
        <p:spPr/>
        <p:txBody>
          <a:bodyPr/>
          <a:lstStyle/>
          <a:p>
            <a:endParaRPr lang="en-US"/>
          </a:p>
        </p:txBody>
      </p:sp>
      <p:sp>
        <p:nvSpPr>
          <p:cNvPr id="6" name="Marcador de número de diapositiva 5">
            <a:extLst>
              <a:ext uri="{FF2B5EF4-FFF2-40B4-BE49-F238E27FC236}">
                <a16:creationId xmlns:a16="http://schemas.microsoft.com/office/drawing/2014/main" id="{C762C75F-556A-4188-A31D-0C23D8D8F82F}"/>
              </a:ext>
            </a:extLst>
          </p:cNvPr>
          <p:cNvSpPr>
            <a:spLocks noGrp="1"/>
          </p:cNvSpPr>
          <p:nvPr>
            <p:ph type="sldNum" sz="quarter" idx="12"/>
          </p:nvPr>
        </p:nvSpPr>
        <p:spPr/>
        <p:txBody>
          <a:bodyPr/>
          <a:lstStyle/>
          <a:p>
            <a:fld id="{3BBCA233-70D6-442A-89B0-F1AC64234F35}" type="slidenum">
              <a:rPr lang="en-US" smtClean="0"/>
              <a:t>‹Nº›</a:t>
            </a:fld>
            <a:endParaRPr lang="en-US"/>
          </a:p>
        </p:txBody>
      </p:sp>
    </p:spTree>
    <p:extLst>
      <p:ext uri="{BB962C8B-B14F-4D97-AF65-F5344CB8AC3E}">
        <p14:creationId xmlns:p14="http://schemas.microsoft.com/office/powerpoint/2010/main" val="140725883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5E95EC2C-666C-4DC9-8A1B-1C20E3207FC1}"/>
              </a:ext>
            </a:extLst>
          </p:cNvPr>
          <p:cNvSpPr>
            <a:spLocks noGrp="1"/>
          </p:cNvSpPr>
          <p:nvPr>
            <p:ph type="title"/>
          </p:nvPr>
        </p:nvSpPr>
        <p:spPr/>
        <p:txBody>
          <a:bodyPr/>
          <a:lstStyle/>
          <a:p>
            <a:r>
              <a:rPr lang="es-ES"/>
              <a:t>Haga clic para modificar el estilo de título del patrón</a:t>
            </a:r>
            <a:endParaRPr lang="es-CO"/>
          </a:p>
        </p:txBody>
      </p:sp>
      <p:sp>
        <p:nvSpPr>
          <p:cNvPr id="3" name="Marcador de contenido 2">
            <a:extLst>
              <a:ext uri="{FF2B5EF4-FFF2-40B4-BE49-F238E27FC236}">
                <a16:creationId xmlns:a16="http://schemas.microsoft.com/office/drawing/2014/main" id="{39B60A6A-BF50-4AEE-AC91-EA3F4031FEB7}"/>
              </a:ext>
            </a:extLst>
          </p:cNvPr>
          <p:cNvSpPr>
            <a:spLocks noGrp="1"/>
          </p:cNvSpPr>
          <p:nvPr>
            <p:ph sz="half" idx="1"/>
          </p:nvPr>
        </p:nvSpPr>
        <p:spPr>
          <a:xfrm>
            <a:off x="838200" y="1825625"/>
            <a:ext cx="5181600" cy="435133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Marcador de contenido 3">
            <a:extLst>
              <a:ext uri="{FF2B5EF4-FFF2-40B4-BE49-F238E27FC236}">
                <a16:creationId xmlns:a16="http://schemas.microsoft.com/office/drawing/2014/main" id="{7AB9AEB0-0848-4E3D-B07B-B66C09EC1369}"/>
              </a:ext>
            </a:extLst>
          </p:cNvPr>
          <p:cNvSpPr>
            <a:spLocks noGrp="1"/>
          </p:cNvSpPr>
          <p:nvPr>
            <p:ph sz="half" idx="2"/>
          </p:nvPr>
        </p:nvSpPr>
        <p:spPr>
          <a:xfrm>
            <a:off x="6172200" y="1825625"/>
            <a:ext cx="5181600" cy="435133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5" name="Marcador de fecha 4">
            <a:extLst>
              <a:ext uri="{FF2B5EF4-FFF2-40B4-BE49-F238E27FC236}">
                <a16:creationId xmlns:a16="http://schemas.microsoft.com/office/drawing/2014/main" id="{F2413B17-795D-4EEC-9D19-D84C457B9D71}"/>
              </a:ext>
            </a:extLst>
          </p:cNvPr>
          <p:cNvSpPr>
            <a:spLocks noGrp="1"/>
          </p:cNvSpPr>
          <p:nvPr>
            <p:ph type="dt" sz="half" idx="10"/>
          </p:nvPr>
        </p:nvSpPr>
        <p:spPr/>
        <p:txBody>
          <a:bodyPr/>
          <a:lstStyle/>
          <a:p>
            <a:fld id="{92E55E48-F37E-4EEF-9FE7-17F2E2D8C9EB}" type="datetimeFigureOut">
              <a:rPr lang="en-US" smtClean="0"/>
              <a:t>3/23/2021</a:t>
            </a:fld>
            <a:endParaRPr lang="en-US"/>
          </a:p>
        </p:txBody>
      </p:sp>
      <p:sp>
        <p:nvSpPr>
          <p:cNvPr id="6" name="Marcador de pie de página 5">
            <a:extLst>
              <a:ext uri="{FF2B5EF4-FFF2-40B4-BE49-F238E27FC236}">
                <a16:creationId xmlns:a16="http://schemas.microsoft.com/office/drawing/2014/main" id="{8FAF0629-712F-4948-B870-6200A3BBC1A4}"/>
              </a:ext>
            </a:extLst>
          </p:cNvPr>
          <p:cNvSpPr>
            <a:spLocks noGrp="1"/>
          </p:cNvSpPr>
          <p:nvPr>
            <p:ph type="ftr" sz="quarter" idx="11"/>
          </p:nvPr>
        </p:nvSpPr>
        <p:spPr/>
        <p:txBody>
          <a:bodyPr/>
          <a:lstStyle/>
          <a:p>
            <a:endParaRPr lang="en-US"/>
          </a:p>
        </p:txBody>
      </p:sp>
      <p:sp>
        <p:nvSpPr>
          <p:cNvPr id="7" name="Marcador de número de diapositiva 6">
            <a:extLst>
              <a:ext uri="{FF2B5EF4-FFF2-40B4-BE49-F238E27FC236}">
                <a16:creationId xmlns:a16="http://schemas.microsoft.com/office/drawing/2014/main" id="{91E54F4F-1807-4DA8-8B98-3976F062411E}"/>
              </a:ext>
            </a:extLst>
          </p:cNvPr>
          <p:cNvSpPr>
            <a:spLocks noGrp="1"/>
          </p:cNvSpPr>
          <p:nvPr>
            <p:ph type="sldNum" sz="quarter" idx="12"/>
          </p:nvPr>
        </p:nvSpPr>
        <p:spPr/>
        <p:txBody>
          <a:bodyPr/>
          <a:lstStyle/>
          <a:p>
            <a:fld id="{3BBCA233-70D6-442A-89B0-F1AC64234F35}" type="slidenum">
              <a:rPr lang="en-US" smtClean="0"/>
              <a:t>‹Nº›</a:t>
            </a:fld>
            <a:endParaRPr lang="en-US"/>
          </a:p>
        </p:txBody>
      </p:sp>
    </p:spTree>
    <p:extLst>
      <p:ext uri="{BB962C8B-B14F-4D97-AF65-F5344CB8AC3E}">
        <p14:creationId xmlns:p14="http://schemas.microsoft.com/office/powerpoint/2010/main" val="203654318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17FE0439-BC71-4290-8CF2-1721A77EF743}"/>
              </a:ext>
            </a:extLst>
          </p:cNvPr>
          <p:cNvSpPr>
            <a:spLocks noGrp="1"/>
          </p:cNvSpPr>
          <p:nvPr>
            <p:ph type="title"/>
          </p:nvPr>
        </p:nvSpPr>
        <p:spPr>
          <a:xfrm>
            <a:off x="839788" y="365125"/>
            <a:ext cx="10515600" cy="1325563"/>
          </a:xfrm>
        </p:spPr>
        <p:txBody>
          <a:bodyPr/>
          <a:lstStyle/>
          <a:p>
            <a:r>
              <a:rPr lang="es-ES"/>
              <a:t>Haga clic para modificar el estilo de título del patrón</a:t>
            </a:r>
            <a:endParaRPr lang="es-CO"/>
          </a:p>
        </p:txBody>
      </p:sp>
      <p:sp>
        <p:nvSpPr>
          <p:cNvPr id="3" name="Marcador de texto 2">
            <a:extLst>
              <a:ext uri="{FF2B5EF4-FFF2-40B4-BE49-F238E27FC236}">
                <a16:creationId xmlns:a16="http://schemas.microsoft.com/office/drawing/2014/main" id="{6CECACAC-FD10-486F-8961-179044FA8C8F}"/>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4" name="Marcador de contenido 3">
            <a:extLst>
              <a:ext uri="{FF2B5EF4-FFF2-40B4-BE49-F238E27FC236}">
                <a16:creationId xmlns:a16="http://schemas.microsoft.com/office/drawing/2014/main" id="{9021D551-D44B-40D0-9709-299AB3216EAD}"/>
              </a:ext>
            </a:extLst>
          </p:cNvPr>
          <p:cNvSpPr>
            <a:spLocks noGrp="1"/>
          </p:cNvSpPr>
          <p:nvPr>
            <p:ph sz="half" idx="2"/>
          </p:nvPr>
        </p:nvSpPr>
        <p:spPr>
          <a:xfrm>
            <a:off x="839788" y="2505075"/>
            <a:ext cx="5157787" cy="368458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5" name="Marcador de texto 4">
            <a:extLst>
              <a:ext uri="{FF2B5EF4-FFF2-40B4-BE49-F238E27FC236}">
                <a16:creationId xmlns:a16="http://schemas.microsoft.com/office/drawing/2014/main" id="{4EB122A7-4F0C-4D15-B965-C66AA53B8A8D}"/>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6" name="Marcador de contenido 5">
            <a:extLst>
              <a:ext uri="{FF2B5EF4-FFF2-40B4-BE49-F238E27FC236}">
                <a16:creationId xmlns:a16="http://schemas.microsoft.com/office/drawing/2014/main" id="{D9EF24C4-A336-471E-BF66-5B79DE71EF78}"/>
              </a:ext>
            </a:extLst>
          </p:cNvPr>
          <p:cNvSpPr>
            <a:spLocks noGrp="1"/>
          </p:cNvSpPr>
          <p:nvPr>
            <p:ph sz="quarter" idx="4"/>
          </p:nvPr>
        </p:nvSpPr>
        <p:spPr>
          <a:xfrm>
            <a:off x="6172200" y="2505075"/>
            <a:ext cx="5183188" cy="368458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7" name="Marcador de fecha 6">
            <a:extLst>
              <a:ext uri="{FF2B5EF4-FFF2-40B4-BE49-F238E27FC236}">
                <a16:creationId xmlns:a16="http://schemas.microsoft.com/office/drawing/2014/main" id="{BDADDC0B-DFFA-466B-A82C-7692E46EAF1E}"/>
              </a:ext>
            </a:extLst>
          </p:cNvPr>
          <p:cNvSpPr>
            <a:spLocks noGrp="1"/>
          </p:cNvSpPr>
          <p:nvPr>
            <p:ph type="dt" sz="half" idx="10"/>
          </p:nvPr>
        </p:nvSpPr>
        <p:spPr/>
        <p:txBody>
          <a:bodyPr/>
          <a:lstStyle/>
          <a:p>
            <a:fld id="{92E55E48-F37E-4EEF-9FE7-17F2E2D8C9EB}" type="datetimeFigureOut">
              <a:rPr lang="en-US" smtClean="0"/>
              <a:t>3/23/2021</a:t>
            </a:fld>
            <a:endParaRPr lang="en-US"/>
          </a:p>
        </p:txBody>
      </p:sp>
      <p:sp>
        <p:nvSpPr>
          <p:cNvPr id="8" name="Marcador de pie de página 7">
            <a:extLst>
              <a:ext uri="{FF2B5EF4-FFF2-40B4-BE49-F238E27FC236}">
                <a16:creationId xmlns:a16="http://schemas.microsoft.com/office/drawing/2014/main" id="{AA75354F-3591-4EBC-B3D2-E0CBC101A1B6}"/>
              </a:ext>
            </a:extLst>
          </p:cNvPr>
          <p:cNvSpPr>
            <a:spLocks noGrp="1"/>
          </p:cNvSpPr>
          <p:nvPr>
            <p:ph type="ftr" sz="quarter" idx="11"/>
          </p:nvPr>
        </p:nvSpPr>
        <p:spPr/>
        <p:txBody>
          <a:bodyPr/>
          <a:lstStyle/>
          <a:p>
            <a:endParaRPr lang="en-US"/>
          </a:p>
        </p:txBody>
      </p:sp>
      <p:sp>
        <p:nvSpPr>
          <p:cNvPr id="9" name="Marcador de número de diapositiva 8">
            <a:extLst>
              <a:ext uri="{FF2B5EF4-FFF2-40B4-BE49-F238E27FC236}">
                <a16:creationId xmlns:a16="http://schemas.microsoft.com/office/drawing/2014/main" id="{8E65B8B7-2E03-4A64-B1F0-B717420133F2}"/>
              </a:ext>
            </a:extLst>
          </p:cNvPr>
          <p:cNvSpPr>
            <a:spLocks noGrp="1"/>
          </p:cNvSpPr>
          <p:nvPr>
            <p:ph type="sldNum" sz="quarter" idx="12"/>
          </p:nvPr>
        </p:nvSpPr>
        <p:spPr/>
        <p:txBody>
          <a:bodyPr/>
          <a:lstStyle/>
          <a:p>
            <a:fld id="{3BBCA233-70D6-442A-89B0-F1AC64234F35}" type="slidenum">
              <a:rPr lang="en-US" smtClean="0"/>
              <a:t>‹Nº›</a:t>
            </a:fld>
            <a:endParaRPr lang="en-US"/>
          </a:p>
        </p:txBody>
      </p:sp>
    </p:spTree>
    <p:extLst>
      <p:ext uri="{BB962C8B-B14F-4D97-AF65-F5344CB8AC3E}">
        <p14:creationId xmlns:p14="http://schemas.microsoft.com/office/powerpoint/2010/main" val="46770402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CE7ACF3-E289-490B-A3D6-7D8D57DF2F9F}"/>
              </a:ext>
            </a:extLst>
          </p:cNvPr>
          <p:cNvSpPr>
            <a:spLocks noGrp="1"/>
          </p:cNvSpPr>
          <p:nvPr>
            <p:ph type="title"/>
          </p:nvPr>
        </p:nvSpPr>
        <p:spPr/>
        <p:txBody>
          <a:bodyPr/>
          <a:lstStyle/>
          <a:p>
            <a:r>
              <a:rPr lang="es-ES"/>
              <a:t>Haga clic para modificar el estilo de título del patrón</a:t>
            </a:r>
            <a:endParaRPr lang="es-CO"/>
          </a:p>
        </p:txBody>
      </p:sp>
      <p:sp>
        <p:nvSpPr>
          <p:cNvPr id="3" name="Marcador de fecha 2">
            <a:extLst>
              <a:ext uri="{FF2B5EF4-FFF2-40B4-BE49-F238E27FC236}">
                <a16:creationId xmlns:a16="http://schemas.microsoft.com/office/drawing/2014/main" id="{8B94768F-0E41-42FE-86C8-561492D6DB04}"/>
              </a:ext>
            </a:extLst>
          </p:cNvPr>
          <p:cNvSpPr>
            <a:spLocks noGrp="1"/>
          </p:cNvSpPr>
          <p:nvPr>
            <p:ph type="dt" sz="half" idx="10"/>
          </p:nvPr>
        </p:nvSpPr>
        <p:spPr/>
        <p:txBody>
          <a:bodyPr/>
          <a:lstStyle/>
          <a:p>
            <a:fld id="{92E55E48-F37E-4EEF-9FE7-17F2E2D8C9EB}" type="datetimeFigureOut">
              <a:rPr lang="en-US" smtClean="0"/>
              <a:t>3/23/2021</a:t>
            </a:fld>
            <a:endParaRPr lang="en-US"/>
          </a:p>
        </p:txBody>
      </p:sp>
      <p:sp>
        <p:nvSpPr>
          <p:cNvPr id="4" name="Marcador de pie de página 3">
            <a:extLst>
              <a:ext uri="{FF2B5EF4-FFF2-40B4-BE49-F238E27FC236}">
                <a16:creationId xmlns:a16="http://schemas.microsoft.com/office/drawing/2014/main" id="{FF10FBE8-05FA-462E-9E68-ECD547D77689}"/>
              </a:ext>
            </a:extLst>
          </p:cNvPr>
          <p:cNvSpPr>
            <a:spLocks noGrp="1"/>
          </p:cNvSpPr>
          <p:nvPr>
            <p:ph type="ftr" sz="quarter" idx="11"/>
          </p:nvPr>
        </p:nvSpPr>
        <p:spPr/>
        <p:txBody>
          <a:bodyPr/>
          <a:lstStyle/>
          <a:p>
            <a:endParaRPr lang="en-US"/>
          </a:p>
        </p:txBody>
      </p:sp>
      <p:sp>
        <p:nvSpPr>
          <p:cNvPr id="5" name="Marcador de número de diapositiva 4">
            <a:extLst>
              <a:ext uri="{FF2B5EF4-FFF2-40B4-BE49-F238E27FC236}">
                <a16:creationId xmlns:a16="http://schemas.microsoft.com/office/drawing/2014/main" id="{95EC618A-420D-4F11-83F0-3F647D6AC55A}"/>
              </a:ext>
            </a:extLst>
          </p:cNvPr>
          <p:cNvSpPr>
            <a:spLocks noGrp="1"/>
          </p:cNvSpPr>
          <p:nvPr>
            <p:ph type="sldNum" sz="quarter" idx="12"/>
          </p:nvPr>
        </p:nvSpPr>
        <p:spPr/>
        <p:txBody>
          <a:bodyPr/>
          <a:lstStyle/>
          <a:p>
            <a:fld id="{3BBCA233-70D6-442A-89B0-F1AC64234F35}" type="slidenum">
              <a:rPr lang="en-US" smtClean="0"/>
              <a:t>‹Nº›</a:t>
            </a:fld>
            <a:endParaRPr lang="en-US"/>
          </a:p>
        </p:txBody>
      </p:sp>
    </p:spTree>
    <p:extLst>
      <p:ext uri="{BB962C8B-B14F-4D97-AF65-F5344CB8AC3E}">
        <p14:creationId xmlns:p14="http://schemas.microsoft.com/office/powerpoint/2010/main" val="196185429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Marcador de fecha 1">
            <a:extLst>
              <a:ext uri="{FF2B5EF4-FFF2-40B4-BE49-F238E27FC236}">
                <a16:creationId xmlns:a16="http://schemas.microsoft.com/office/drawing/2014/main" id="{24447030-1520-468B-AAB7-0A08D608BA95}"/>
              </a:ext>
            </a:extLst>
          </p:cNvPr>
          <p:cNvSpPr>
            <a:spLocks noGrp="1"/>
          </p:cNvSpPr>
          <p:nvPr>
            <p:ph type="dt" sz="half" idx="10"/>
          </p:nvPr>
        </p:nvSpPr>
        <p:spPr/>
        <p:txBody>
          <a:bodyPr/>
          <a:lstStyle/>
          <a:p>
            <a:fld id="{92E55E48-F37E-4EEF-9FE7-17F2E2D8C9EB}" type="datetimeFigureOut">
              <a:rPr lang="en-US" smtClean="0"/>
              <a:t>3/23/2021</a:t>
            </a:fld>
            <a:endParaRPr lang="en-US"/>
          </a:p>
        </p:txBody>
      </p:sp>
      <p:sp>
        <p:nvSpPr>
          <p:cNvPr id="3" name="Marcador de pie de página 2">
            <a:extLst>
              <a:ext uri="{FF2B5EF4-FFF2-40B4-BE49-F238E27FC236}">
                <a16:creationId xmlns:a16="http://schemas.microsoft.com/office/drawing/2014/main" id="{C488F0A1-EBB9-4A57-ABFF-9B46FF7EAFB5}"/>
              </a:ext>
            </a:extLst>
          </p:cNvPr>
          <p:cNvSpPr>
            <a:spLocks noGrp="1"/>
          </p:cNvSpPr>
          <p:nvPr>
            <p:ph type="ftr" sz="quarter" idx="11"/>
          </p:nvPr>
        </p:nvSpPr>
        <p:spPr/>
        <p:txBody>
          <a:bodyPr/>
          <a:lstStyle/>
          <a:p>
            <a:endParaRPr lang="en-US"/>
          </a:p>
        </p:txBody>
      </p:sp>
      <p:sp>
        <p:nvSpPr>
          <p:cNvPr id="4" name="Marcador de número de diapositiva 3">
            <a:extLst>
              <a:ext uri="{FF2B5EF4-FFF2-40B4-BE49-F238E27FC236}">
                <a16:creationId xmlns:a16="http://schemas.microsoft.com/office/drawing/2014/main" id="{664E594F-46E4-43DF-BA52-FCBCEFE77239}"/>
              </a:ext>
            </a:extLst>
          </p:cNvPr>
          <p:cNvSpPr>
            <a:spLocks noGrp="1"/>
          </p:cNvSpPr>
          <p:nvPr>
            <p:ph type="sldNum" sz="quarter" idx="12"/>
          </p:nvPr>
        </p:nvSpPr>
        <p:spPr/>
        <p:txBody>
          <a:bodyPr/>
          <a:lstStyle/>
          <a:p>
            <a:fld id="{3BBCA233-70D6-442A-89B0-F1AC64234F35}" type="slidenum">
              <a:rPr lang="en-US" smtClean="0"/>
              <a:t>‹Nº›</a:t>
            </a:fld>
            <a:endParaRPr lang="en-US"/>
          </a:p>
        </p:txBody>
      </p:sp>
    </p:spTree>
    <p:extLst>
      <p:ext uri="{BB962C8B-B14F-4D97-AF65-F5344CB8AC3E}">
        <p14:creationId xmlns:p14="http://schemas.microsoft.com/office/powerpoint/2010/main" val="302808539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A7A6E651-E155-471D-9E0E-E0E449DACEFF}"/>
              </a:ext>
            </a:extLst>
          </p:cNvPr>
          <p:cNvSpPr>
            <a:spLocks noGrp="1"/>
          </p:cNvSpPr>
          <p:nvPr>
            <p:ph type="title"/>
          </p:nvPr>
        </p:nvSpPr>
        <p:spPr>
          <a:xfrm>
            <a:off x="839788" y="457200"/>
            <a:ext cx="3932237" cy="1600200"/>
          </a:xfrm>
        </p:spPr>
        <p:txBody>
          <a:bodyPr anchor="b"/>
          <a:lstStyle>
            <a:lvl1pPr>
              <a:defRPr sz="3200"/>
            </a:lvl1pPr>
          </a:lstStyle>
          <a:p>
            <a:r>
              <a:rPr lang="es-ES"/>
              <a:t>Haga clic para modificar el estilo de título del patrón</a:t>
            </a:r>
            <a:endParaRPr lang="es-CO"/>
          </a:p>
        </p:txBody>
      </p:sp>
      <p:sp>
        <p:nvSpPr>
          <p:cNvPr id="3" name="Marcador de contenido 2">
            <a:extLst>
              <a:ext uri="{FF2B5EF4-FFF2-40B4-BE49-F238E27FC236}">
                <a16:creationId xmlns:a16="http://schemas.microsoft.com/office/drawing/2014/main" id="{EADB302E-E4EA-470A-B9B8-793378BD2A70}"/>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Marcador de texto 3">
            <a:extLst>
              <a:ext uri="{FF2B5EF4-FFF2-40B4-BE49-F238E27FC236}">
                <a16:creationId xmlns:a16="http://schemas.microsoft.com/office/drawing/2014/main" id="{989E8183-EC3B-4D88-8656-4355EA52BBE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los estilos de texto del patrón</a:t>
            </a:r>
          </a:p>
        </p:txBody>
      </p:sp>
      <p:sp>
        <p:nvSpPr>
          <p:cNvPr id="5" name="Marcador de fecha 4">
            <a:extLst>
              <a:ext uri="{FF2B5EF4-FFF2-40B4-BE49-F238E27FC236}">
                <a16:creationId xmlns:a16="http://schemas.microsoft.com/office/drawing/2014/main" id="{5F2F2980-842E-4255-9006-43D306F70932}"/>
              </a:ext>
            </a:extLst>
          </p:cNvPr>
          <p:cNvSpPr>
            <a:spLocks noGrp="1"/>
          </p:cNvSpPr>
          <p:nvPr>
            <p:ph type="dt" sz="half" idx="10"/>
          </p:nvPr>
        </p:nvSpPr>
        <p:spPr/>
        <p:txBody>
          <a:bodyPr/>
          <a:lstStyle/>
          <a:p>
            <a:fld id="{92E55E48-F37E-4EEF-9FE7-17F2E2D8C9EB}" type="datetimeFigureOut">
              <a:rPr lang="en-US" smtClean="0"/>
              <a:t>3/23/2021</a:t>
            </a:fld>
            <a:endParaRPr lang="en-US"/>
          </a:p>
        </p:txBody>
      </p:sp>
      <p:sp>
        <p:nvSpPr>
          <p:cNvPr id="6" name="Marcador de pie de página 5">
            <a:extLst>
              <a:ext uri="{FF2B5EF4-FFF2-40B4-BE49-F238E27FC236}">
                <a16:creationId xmlns:a16="http://schemas.microsoft.com/office/drawing/2014/main" id="{E064A68B-3D8A-492F-AF49-3A543C845297}"/>
              </a:ext>
            </a:extLst>
          </p:cNvPr>
          <p:cNvSpPr>
            <a:spLocks noGrp="1"/>
          </p:cNvSpPr>
          <p:nvPr>
            <p:ph type="ftr" sz="quarter" idx="11"/>
          </p:nvPr>
        </p:nvSpPr>
        <p:spPr/>
        <p:txBody>
          <a:bodyPr/>
          <a:lstStyle/>
          <a:p>
            <a:endParaRPr lang="en-US"/>
          </a:p>
        </p:txBody>
      </p:sp>
      <p:sp>
        <p:nvSpPr>
          <p:cNvPr id="7" name="Marcador de número de diapositiva 6">
            <a:extLst>
              <a:ext uri="{FF2B5EF4-FFF2-40B4-BE49-F238E27FC236}">
                <a16:creationId xmlns:a16="http://schemas.microsoft.com/office/drawing/2014/main" id="{B5645459-4137-41B0-8ED1-EA7192936FF5}"/>
              </a:ext>
            </a:extLst>
          </p:cNvPr>
          <p:cNvSpPr>
            <a:spLocks noGrp="1"/>
          </p:cNvSpPr>
          <p:nvPr>
            <p:ph type="sldNum" sz="quarter" idx="12"/>
          </p:nvPr>
        </p:nvSpPr>
        <p:spPr/>
        <p:txBody>
          <a:bodyPr/>
          <a:lstStyle/>
          <a:p>
            <a:fld id="{3BBCA233-70D6-442A-89B0-F1AC64234F35}" type="slidenum">
              <a:rPr lang="en-US" smtClean="0"/>
              <a:t>‹Nº›</a:t>
            </a:fld>
            <a:endParaRPr lang="en-US"/>
          </a:p>
        </p:txBody>
      </p:sp>
    </p:spTree>
    <p:extLst>
      <p:ext uri="{BB962C8B-B14F-4D97-AF65-F5344CB8AC3E}">
        <p14:creationId xmlns:p14="http://schemas.microsoft.com/office/powerpoint/2010/main" val="131160094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E6367DBD-9EC9-4A6A-A340-75EC876EC9DF}"/>
              </a:ext>
            </a:extLst>
          </p:cNvPr>
          <p:cNvSpPr>
            <a:spLocks noGrp="1"/>
          </p:cNvSpPr>
          <p:nvPr>
            <p:ph type="title"/>
          </p:nvPr>
        </p:nvSpPr>
        <p:spPr>
          <a:xfrm>
            <a:off x="839788" y="457200"/>
            <a:ext cx="3932237" cy="1600200"/>
          </a:xfrm>
        </p:spPr>
        <p:txBody>
          <a:bodyPr anchor="b"/>
          <a:lstStyle>
            <a:lvl1pPr>
              <a:defRPr sz="3200"/>
            </a:lvl1pPr>
          </a:lstStyle>
          <a:p>
            <a:r>
              <a:rPr lang="es-ES"/>
              <a:t>Haga clic para modificar el estilo de título del patrón</a:t>
            </a:r>
            <a:endParaRPr lang="es-CO"/>
          </a:p>
        </p:txBody>
      </p:sp>
      <p:sp>
        <p:nvSpPr>
          <p:cNvPr id="3" name="Marcador de posición de imagen 2">
            <a:extLst>
              <a:ext uri="{FF2B5EF4-FFF2-40B4-BE49-F238E27FC236}">
                <a16:creationId xmlns:a16="http://schemas.microsoft.com/office/drawing/2014/main" id="{78139CB2-4AA8-44A7-BEAE-A8B45075431A}"/>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s-CO"/>
          </a:p>
        </p:txBody>
      </p:sp>
      <p:sp>
        <p:nvSpPr>
          <p:cNvPr id="4" name="Marcador de texto 3">
            <a:extLst>
              <a:ext uri="{FF2B5EF4-FFF2-40B4-BE49-F238E27FC236}">
                <a16:creationId xmlns:a16="http://schemas.microsoft.com/office/drawing/2014/main" id="{25ED7E78-BB2A-4C3D-9D63-8E480E14C6E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los estilos de texto del patrón</a:t>
            </a:r>
          </a:p>
        </p:txBody>
      </p:sp>
      <p:sp>
        <p:nvSpPr>
          <p:cNvPr id="5" name="Marcador de fecha 4">
            <a:extLst>
              <a:ext uri="{FF2B5EF4-FFF2-40B4-BE49-F238E27FC236}">
                <a16:creationId xmlns:a16="http://schemas.microsoft.com/office/drawing/2014/main" id="{64AD60F9-B590-4CD4-A4E2-C80EAB8C4A2F}"/>
              </a:ext>
            </a:extLst>
          </p:cNvPr>
          <p:cNvSpPr>
            <a:spLocks noGrp="1"/>
          </p:cNvSpPr>
          <p:nvPr>
            <p:ph type="dt" sz="half" idx="10"/>
          </p:nvPr>
        </p:nvSpPr>
        <p:spPr/>
        <p:txBody>
          <a:bodyPr/>
          <a:lstStyle/>
          <a:p>
            <a:fld id="{92E55E48-F37E-4EEF-9FE7-17F2E2D8C9EB}" type="datetimeFigureOut">
              <a:rPr lang="en-US" smtClean="0"/>
              <a:t>3/23/2021</a:t>
            </a:fld>
            <a:endParaRPr lang="en-US"/>
          </a:p>
        </p:txBody>
      </p:sp>
      <p:sp>
        <p:nvSpPr>
          <p:cNvPr id="6" name="Marcador de pie de página 5">
            <a:extLst>
              <a:ext uri="{FF2B5EF4-FFF2-40B4-BE49-F238E27FC236}">
                <a16:creationId xmlns:a16="http://schemas.microsoft.com/office/drawing/2014/main" id="{FFB6C8CF-F956-404F-BCA9-3AC0D0DFE959}"/>
              </a:ext>
            </a:extLst>
          </p:cNvPr>
          <p:cNvSpPr>
            <a:spLocks noGrp="1"/>
          </p:cNvSpPr>
          <p:nvPr>
            <p:ph type="ftr" sz="quarter" idx="11"/>
          </p:nvPr>
        </p:nvSpPr>
        <p:spPr/>
        <p:txBody>
          <a:bodyPr/>
          <a:lstStyle/>
          <a:p>
            <a:endParaRPr lang="en-US"/>
          </a:p>
        </p:txBody>
      </p:sp>
      <p:sp>
        <p:nvSpPr>
          <p:cNvPr id="7" name="Marcador de número de diapositiva 6">
            <a:extLst>
              <a:ext uri="{FF2B5EF4-FFF2-40B4-BE49-F238E27FC236}">
                <a16:creationId xmlns:a16="http://schemas.microsoft.com/office/drawing/2014/main" id="{53C63EEF-9848-401A-8DE2-ABED2797A13E}"/>
              </a:ext>
            </a:extLst>
          </p:cNvPr>
          <p:cNvSpPr>
            <a:spLocks noGrp="1"/>
          </p:cNvSpPr>
          <p:nvPr>
            <p:ph type="sldNum" sz="quarter" idx="12"/>
          </p:nvPr>
        </p:nvSpPr>
        <p:spPr/>
        <p:txBody>
          <a:bodyPr/>
          <a:lstStyle/>
          <a:p>
            <a:fld id="{3BBCA233-70D6-442A-89B0-F1AC64234F35}" type="slidenum">
              <a:rPr lang="en-US" smtClean="0"/>
              <a:t>‹Nº›</a:t>
            </a:fld>
            <a:endParaRPr lang="en-US"/>
          </a:p>
        </p:txBody>
      </p:sp>
    </p:spTree>
    <p:extLst>
      <p:ext uri="{BB962C8B-B14F-4D97-AF65-F5344CB8AC3E}">
        <p14:creationId xmlns:p14="http://schemas.microsoft.com/office/powerpoint/2010/main" val="104083115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título 1">
            <a:extLst>
              <a:ext uri="{FF2B5EF4-FFF2-40B4-BE49-F238E27FC236}">
                <a16:creationId xmlns:a16="http://schemas.microsoft.com/office/drawing/2014/main" id="{1B84E919-1337-4A24-9559-BB708A0D18D7}"/>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s-ES"/>
              <a:t>Haga clic para modificar el estilo de título del patrón</a:t>
            </a:r>
            <a:endParaRPr lang="es-CO"/>
          </a:p>
        </p:txBody>
      </p:sp>
      <p:sp>
        <p:nvSpPr>
          <p:cNvPr id="3" name="Marcador de texto 2">
            <a:extLst>
              <a:ext uri="{FF2B5EF4-FFF2-40B4-BE49-F238E27FC236}">
                <a16:creationId xmlns:a16="http://schemas.microsoft.com/office/drawing/2014/main" id="{3BE58EF0-153B-42D5-95F4-77CC9E65ACF7}"/>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Marcador de fecha 3">
            <a:extLst>
              <a:ext uri="{FF2B5EF4-FFF2-40B4-BE49-F238E27FC236}">
                <a16:creationId xmlns:a16="http://schemas.microsoft.com/office/drawing/2014/main" id="{DE067DB7-E718-46E7-AD52-81C178AB5402}"/>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2E55E48-F37E-4EEF-9FE7-17F2E2D8C9EB}" type="datetimeFigureOut">
              <a:rPr lang="en-US" smtClean="0"/>
              <a:t>3/23/2021</a:t>
            </a:fld>
            <a:endParaRPr lang="en-US"/>
          </a:p>
        </p:txBody>
      </p:sp>
      <p:sp>
        <p:nvSpPr>
          <p:cNvPr id="5" name="Marcador de pie de página 4">
            <a:extLst>
              <a:ext uri="{FF2B5EF4-FFF2-40B4-BE49-F238E27FC236}">
                <a16:creationId xmlns:a16="http://schemas.microsoft.com/office/drawing/2014/main" id="{4C0AD89E-B37C-4279-A1DE-9D25032B88FB}"/>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Marcador de número de diapositiva 5">
            <a:extLst>
              <a:ext uri="{FF2B5EF4-FFF2-40B4-BE49-F238E27FC236}">
                <a16:creationId xmlns:a16="http://schemas.microsoft.com/office/drawing/2014/main" id="{894CF89A-0D44-4627-B871-06136DB76489}"/>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BBCA233-70D6-442A-89B0-F1AC64234F35}" type="slidenum">
              <a:rPr lang="en-US" smtClean="0"/>
              <a:t>‹Nº›</a:t>
            </a:fld>
            <a:endParaRPr lang="en-US"/>
          </a:p>
        </p:txBody>
      </p:sp>
    </p:spTree>
    <p:extLst>
      <p:ext uri="{BB962C8B-B14F-4D97-AF65-F5344CB8AC3E}">
        <p14:creationId xmlns:p14="http://schemas.microsoft.com/office/powerpoint/2010/main" val="2948472023"/>
      </p:ext>
    </p:extLst>
  </p:cSld>
  <p:clrMap bg1="lt1" tx1="dk1" bg2="lt2" tx2="dk2" accent1="accent1" accent2="accent2" accent3="accent3" accent4="accent4" accent5="accent5" accent6="accent6" hlink="hlink" folHlink="folHlink"/>
  <p:sldLayoutIdLst>
    <p:sldLayoutId id="2147483680" r:id="rId1"/>
    <p:sldLayoutId id="2147483681" r:id="rId2"/>
    <p:sldLayoutId id="2147483682" r:id="rId3"/>
    <p:sldLayoutId id="2147483683" r:id="rId4"/>
    <p:sldLayoutId id="2147483684" r:id="rId5"/>
    <p:sldLayoutId id="2147483685" r:id="rId6"/>
    <p:sldLayoutId id="2147483686" r:id="rId7"/>
    <p:sldLayoutId id="2147483687" r:id="rId8"/>
    <p:sldLayoutId id="2147483688" r:id="rId9"/>
    <p:sldLayoutId id="2147483689" r:id="rId10"/>
    <p:sldLayoutId id="2147483690" r:id="rId11"/>
    <p:sldLayoutId id="2147483691"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s-CO"/>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12.xml"/></Relationships>
</file>

<file path=ppt/slides/_rels/slide11.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1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microsoft.com/office/2007/relationships/media" Target="../media/media1.mp4"/><Relationship Id="rId1" Type="http://schemas.openxmlformats.org/officeDocument/2006/relationships/video" Target="NULL" TargetMode="External"/><Relationship Id="rId4" Type="http://schemas.openxmlformats.org/officeDocument/2006/relationships/image" Target="../media/image19.png"/></Relationships>
</file>

<file path=ppt/slides/_rels/slide14.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12.xml"/></Relationships>
</file>

<file path=ppt/slides/_rels/slide15.xml.rels><?xml version="1.0" encoding="UTF-8" standalone="yes"?>
<Relationships xmlns="http://schemas.openxmlformats.org/package/2006/relationships"><Relationship Id="rId3" Type="http://schemas.openxmlformats.org/officeDocument/2006/relationships/image" Target="../media/image22.jpeg"/><Relationship Id="rId2" Type="http://schemas.openxmlformats.org/officeDocument/2006/relationships/image" Target="../media/image21.jpeg"/><Relationship Id="rId1" Type="http://schemas.openxmlformats.org/officeDocument/2006/relationships/slideLayout" Target="../slideLayouts/slideLayout1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1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12.xml"/></Relationships>
</file>

<file path=ppt/slides/_rels/slide20.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24.png"/><Relationship Id="rId1" Type="http://schemas.openxmlformats.org/officeDocument/2006/relationships/slideLayout" Target="../slideLayouts/slideLayout12.xml"/></Relationships>
</file>

<file path=ppt/slides/_rels/slide21.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26.png"/><Relationship Id="rId1" Type="http://schemas.openxmlformats.org/officeDocument/2006/relationships/slideLayout" Target="../slideLayouts/slideLayout1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12.xml"/></Relationships>
</file>

<file path=ppt/slides/_rels/slide24.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image" Target="../media/image30.png"/><Relationship Id="rId1" Type="http://schemas.openxmlformats.org/officeDocument/2006/relationships/slideLayout" Target="../slideLayouts/slideLayout12.xml"/><Relationship Id="rId4" Type="http://schemas.openxmlformats.org/officeDocument/2006/relationships/image" Target="../media/image32.png"/></Relationships>
</file>

<file path=ppt/slides/_rels/slide25.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12.xml"/></Relationships>
</file>

<file path=ppt/slides/_rels/slide26.xml.rels><?xml version="1.0" encoding="UTF-8" standalone="yes"?>
<Relationships xmlns="http://schemas.openxmlformats.org/package/2006/relationships"><Relationship Id="rId3" Type="http://schemas.openxmlformats.org/officeDocument/2006/relationships/image" Target="../media/image34.png"/><Relationship Id="rId7" Type="http://schemas.openxmlformats.org/officeDocument/2006/relationships/image" Target="../media/image38.png"/><Relationship Id="rId2" Type="http://schemas.openxmlformats.org/officeDocument/2006/relationships/image" Target="../media/image29.png"/><Relationship Id="rId1" Type="http://schemas.openxmlformats.org/officeDocument/2006/relationships/slideLayout" Target="../slideLayouts/slideLayout12.xml"/><Relationship Id="rId6" Type="http://schemas.openxmlformats.org/officeDocument/2006/relationships/image" Target="../media/image37.png"/><Relationship Id="rId5" Type="http://schemas.openxmlformats.org/officeDocument/2006/relationships/image" Target="../media/image36.png"/><Relationship Id="rId4" Type="http://schemas.openxmlformats.org/officeDocument/2006/relationships/image" Target="../media/image35.png"/></Relationships>
</file>

<file path=ppt/slides/_rels/slide27.xml.rels><?xml version="1.0" encoding="UTF-8" standalone="yes"?>
<Relationships xmlns="http://schemas.openxmlformats.org/package/2006/relationships"><Relationship Id="rId2" Type="http://schemas.openxmlformats.org/officeDocument/2006/relationships/image" Target="../media/image39.png"/><Relationship Id="rId1" Type="http://schemas.openxmlformats.org/officeDocument/2006/relationships/slideLayout" Target="../slideLayouts/slideLayout12.xml"/></Relationships>
</file>

<file path=ppt/slides/_rels/slide28.xml.rels><?xml version="1.0" encoding="UTF-8" standalone="yes"?>
<Relationships xmlns="http://schemas.openxmlformats.org/package/2006/relationships"><Relationship Id="rId2" Type="http://schemas.openxmlformats.org/officeDocument/2006/relationships/image" Target="../media/image40.png"/><Relationship Id="rId1" Type="http://schemas.openxmlformats.org/officeDocument/2006/relationships/slideLayout" Target="../slideLayouts/slideLayout12.xml"/></Relationships>
</file>

<file path=ppt/slides/_rels/slide29.xml.rels><?xml version="1.0" encoding="UTF-8" standalone="yes"?>
<Relationships xmlns="http://schemas.openxmlformats.org/package/2006/relationships"><Relationship Id="rId2" Type="http://schemas.openxmlformats.org/officeDocument/2006/relationships/image" Target="../media/image41.png"/><Relationship Id="rId1" Type="http://schemas.openxmlformats.org/officeDocument/2006/relationships/slideLayout" Target="../slideLayouts/slideLayout12.xml"/></Relationships>
</file>

<file path=ppt/slides/_rels/slide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2.xml"/></Relationships>
</file>

<file path=ppt/slides/_rels/slide30.xml.rels><?xml version="1.0" encoding="UTF-8" standalone="yes"?>
<Relationships xmlns="http://schemas.openxmlformats.org/package/2006/relationships"><Relationship Id="rId2" Type="http://schemas.openxmlformats.org/officeDocument/2006/relationships/image" Target="../media/image42.png"/><Relationship Id="rId1" Type="http://schemas.openxmlformats.org/officeDocument/2006/relationships/slideLayout" Target="../slideLayouts/slideLayout12.xml"/></Relationships>
</file>

<file path=ppt/slides/_rels/slide31.xml.rels><?xml version="1.0" encoding="UTF-8" standalone="yes"?>
<Relationships xmlns="http://schemas.openxmlformats.org/package/2006/relationships"><Relationship Id="rId2" Type="http://schemas.openxmlformats.org/officeDocument/2006/relationships/image" Target="../media/image43.gif"/><Relationship Id="rId1" Type="http://schemas.openxmlformats.org/officeDocument/2006/relationships/slideLayout" Target="../slideLayouts/slideLayout12.xml"/></Relationships>
</file>

<file path=ppt/slides/_rels/slide32.xml.rels><?xml version="1.0" encoding="UTF-8" standalone="yes"?>
<Relationships xmlns="http://schemas.openxmlformats.org/package/2006/relationships"><Relationship Id="rId2" Type="http://schemas.openxmlformats.org/officeDocument/2006/relationships/image" Target="../media/image44.png"/><Relationship Id="rId1" Type="http://schemas.openxmlformats.org/officeDocument/2006/relationships/slideLayout" Target="../slideLayouts/slideLayout12.xml"/></Relationships>
</file>

<file path=ppt/slides/_rels/slide33.xml.rels><?xml version="1.0" encoding="UTF-8" standalone="yes"?>
<Relationships xmlns="http://schemas.openxmlformats.org/package/2006/relationships"><Relationship Id="rId2" Type="http://schemas.openxmlformats.org/officeDocument/2006/relationships/image" Target="../media/image45.jpeg"/><Relationship Id="rId1" Type="http://schemas.openxmlformats.org/officeDocument/2006/relationships/slideLayout" Target="../slideLayouts/slideLayout12.xml"/></Relationships>
</file>

<file path=ppt/slides/_rels/slide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12.xml"/></Relationships>
</file>

<file path=ppt/slides/_rels/slide5.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12.xml"/></Relationships>
</file>

<file path=ppt/slides/_rels/slide6.xml.rels><?xml version="1.0" encoding="UTF-8" standalone="yes"?>
<Relationships xmlns="http://schemas.openxmlformats.org/package/2006/relationships"><Relationship Id="rId2" Type="http://schemas.openxmlformats.org/officeDocument/2006/relationships/image" Target="../media/image9.gif"/><Relationship Id="rId1" Type="http://schemas.openxmlformats.org/officeDocument/2006/relationships/slideLayout" Target="../slideLayouts/slideLayout12.xml"/></Relationships>
</file>

<file path=ppt/slides/_rels/slide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12.xml"/></Relationships>
</file>

<file path=ppt/slides/_rels/slide8.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12.xml"/></Relationships>
</file>

<file path=ppt/slides/_rels/slide9.xml.rels><?xml version="1.0" encoding="UTF-8" standalone="yes"?>
<Relationships xmlns="http://schemas.openxmlformats.org/package/2006/relationships"><Relationship Id="rId3" Type="http://schemas.openxmlformats.org/officeDocument/2006/relationships/image" Target="../media/image14.gif"/><Relationship Id="rId2" Type="http://schemas.openxmlformats.org/officeDocument/2006/relationships/image" Target="../media/image13.gif"/><Relationship Id="rId1" Type="http://schemas.openxmlformats.org/officeDocument/2006/relationships/slideLayout" Target="../slideLayouts/slideLayout12.xml"/><Relationship Id="rId5" Type="http://schemas.openxmlformats.org/officeDocument/2006/relationships/image" Target="../media/image16.png"/><Relationship Id="rId4" Type="http://schemas.openxmlformats.org/officeDocument/2006/relationships/image" Target="../media/image15.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Imagen 6" descr="Imagen que contiene firmar, camión, calle, hombre&#10;&#10;Descripción generada automáticamente">
            <a:extLst>
              <a:ext uri="{FF2B5EF4-FFF2-40B4-BE49-F238E27FC236}">
                <a16:creationId xmlns:a16="http://schemas.microsoft.com/office/drawing/2014/main" id="{F4920D4C-72B3-4E4F-825B-3A52C4310BC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750254"/>
          </a:xfrm>
          <a:prstGeom prst="rect">
            <a:avLst/>
          </a:prstGeom>
        </p:spPr>
      </p:pic>
      <p:sp>
        <p:nvSpPr>
          <p:cNvPr id="2" name="Rectángulo 1">
            <a:extLst>
              <a:ext uri="{FF2B5EF4-FFF2-40B4-BE49-F238E27FC236}">
                <a16:creationId xmlns:a16="http://schemas.microsoft.com/office/drawing/2014/main" id="{4D0ABD82-80BF-45E4-B5A8-43BBB86839BB}"/>
              </a:ext>
            </a:extLst>
          </p:cNvPr>
          <p:cNvSpPr/>
          <p:nvPr/>
        </p:nvSpPr>
        <p:spPr>
          <a:xfrm>
            <a:off x="858982" y="5361710"/>
            <a:ext cx="10231582" cy="1283090"/>
          </a:xfrm>
          <a:prstGeom prst="rect">
            <a:avLst/>
          </a:prstGeom>
          <a:solidFill>
            <a:srgbClr val="CF0A2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CO" sz="3200" dirty="0" err="1">
                <a:latin typeface="Arial Black" panose="020B0A04020102020204" pitchFamily="34" charset="0"/>
              </a:rPr>
              <a:t>Vision</a:t>
            </a:r>
            <a:r>
              <a:rPr lang="es-CO" sz="3200" dirty="0">
                <a:latin typeface="Arial Black" panose="020B0A04020102020204" pitchFamily="34" charset="0"/>
              </a:rPr>
              <a:t> Artificial 	aplicada en la industria</a:t>
            </a:r>
          </a:p>
        </p:txBody>
      </p:sp>
    </p:spTree>
    <p:extLst>
      <p:ext uri="{BB962C8B-B14F-4D97-AF65-F5344CB8AC3E}">
        <p14:creationId xmlns:p14="http://schemas.microsoft.com/office/powerpoint/2010/main" val="166346582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uadroTexto 2">
            <a:extLst>
              <a:ext uri="{FF2B5EF4-FFF2-40B4-BE49-F238E27FC236}">
                <a16:creationId xmlns:a16="http://schemas.microsoft.com/office/drawing/2014/main" id="{2B35ED37-71C7-4AA1-A813-6F9049F35B79}"/>
              </a:ext>
            </a:extLst>
          </p:cNvPr>
          <p:cNvSpPr txBox="1"/>
          <p:nvPr/>
        </p:nvSpPr>
        <p:spPr>
          <a:xfrm>
            <a:off x="250723" y="243671"/>
            <a:ext cx="10530347" cy="1200329"/>
          </a:xfrm>
          <a:prstGeom prst="rect">
            <a:avLst/>
          </a:prstGeom>
          <a:noFill/>
        </p:spPr>
        <p:txBody>
          <a:bodyPr wrap="square" rtlCol="0">
            <a:spAutoFit/>
          </a:bodyPr>
          <a:lstStyle/>
          <a:p>
            <a:pPr algn="ctr"/>
            <a:r>
              <a:rPr lang="es-CO" sz="2400" b="1" dirty="0">
                <a:solidFill>
                  <a:srgbClr val="C00040"/>
                </a:solidFill>
                <a:latin typeface="DIN Pro Medium" panose="020B0604020101020102" pitchFamily="34" charset="0"/>
                <a:cs typeface="DIN Pro Medium" panose="020B0604020101020102" pitchFamily="34" charset="0"/>
              </a:rPr>
              <a:t>Sensores CCD(</a:t>
            </a:r>
            <a:r>
              <a:rPr lang="es-CO" sz="2400" b="1" dirty="0" err="1">
                <a:solidFill>
                  <a:srgbClr val="C00040"/>
                </a:solidFill>
                <a:latin typeface="DIN Pro Medium" panose="020B0604020101020102" pitchFamily="34" charset="0"/>
                <a:cs typeface="DIN Pro Medium" panose="020B0604020101020102" pitchFamily="34" charset="0"/>
              </a:rPr>
              <a:t>Charged</a:t>
            </a:r>
            <a:r>
              <a:rPr lang="es-CO" sz="2400" b="1" dirty="0">
                <a:solidFill>
                  <a:srgbClr val="C00040"/>
                </a:solidFill>
                <a:latin typeface="DIN Pro Medium" panose="020B0604020101020102" pitchFamily="34" charset="0"/>
                <a:cs typeface="DIN Pro Medium" panose="020B0604020101020102" pitchFamily="34" charset="0"/>
              </a:rPr>
              <a:t> </a:t>
            </a:r>
            <a:r>
              <a:rPr lang="es-CO" sz="2400" b="1" dirty="0" err="1">
                <a:solidFill>
                  <a:srgbClr val="C00040"/>
                </a:solidFill>
                <a:latin typeface="DIN Pro Medium" panose="020B0604020101020102" pitchFamily="34" charset="0"/>
                <a:cs typeface="DIN Pro Medium" panose="020B0604020101020102" pitchFamily="34" charset="0"/>
              </a:rPr>
              <a:t>Couple</a:t>
            </a:r>
            <a:r>
              <a:rPr lang="es-CO" sz="2400" b="1" dirty="0">
                <a:solidFill>
                  <a:srgbClr val="C00040"/>
                </a:solidFill>
                <a:latin typeface="DIN Pro Medium" panose="020B0604020101020102" pitchFamily="34" charset="0"/>
                <a:cs typeface="DIN Pro Medium" panose="020B0604020101020102" pitchFamily="34" charset="0"/>
              </a:rPr>
              <a:t> </a:t>
            </a:r>
            <a:r>
              <a:rPr lang="es-CO" sz="2400" b="1" dirty="0" err="1">
                <a:solidFill>
                  <a:srgbClr val="C00040"/>
                </a:solidFill>
                <a:latin typeface="DIN Pro Medium" panose="020B0604020101020102" pitchFamily="34" charset="0"/>
                <a:cs typeface="DIN Pro Medium" panose="020B0604020101020102" pitchFamily="34" charset="0"/>
              </a:rPr>
              <a:t>Device</a:t>
            </a:r>
            <a:r>
              <a:rPr lang="es-CO" sz="2400" b="1" dirty="0">
                <a:solidFill>
                  <a:srgbClr val="C00040"/>
                </a:solidFill>
                <a:latin typeface="DIN Pro Medium" panose="020B0604020101020102" pitchFamily="34" charset="0"/>
                <a:cs typeface="DIN Pro Medium" panose="020B0604020101020102" pitchFamily="34" charset="0"/>
              </a:rPr>
              <a:t>-Dispositivo de Cargas</a:t>
            </a:r>
          </a:p>
          <a:p>
            <a:pPr algn="ctr"/>
            <a:r>
              <a:rPr lang="es-CO" sz="2400" b="1" dirty="0">
                <a:solidFill>
                  <a:srgbClr val="C00040"/>
                </a:solidFill>
                <a:latin typeface="DIN Pro Medium" panose="020B0604020101020102" pitchFamily="34" charset="0"/>
                <a:cs typeface="DIN Pro Medium" panose="020B0604020101020102" pitchFamily="34" charset="0"/>
              </a:rPr>
              <a:t>Eléctricas Interconectadas) </a:t>
            </a:r>
          </a:p>
          <a:p>
            <a:pPr algn="ctr"/>
            <a:endParaRPr lang="es-CO" sz="2400" b="1" dirty="0">
              <a:solidFill>
                <a:srgbClr val="C00040"/>
              </a:solidFill>
              <a:latin typeface="DIN Pro Medium" panose="020B0604020101020102" pitchFamily="34" charset="0"/>
              <a:cs typeface="DIN Pro Medium" panose="020B0604020101020102" pitchFamily="34" charset="0"/>
            </a:endParaRPr>
          </a:p>
        </p:txBody>
      </p:sp>
      <p:sp>
        <p:nvSpPr>
          <p:cNvPr id="5" name="CuadroTexto 4">
            <a:extLst>
              <a:ext uri="{FF2B5EF4-FFF2-40B4-BE49-F238E27FC236}">
                <a16:creationId xmlns:a16="http://schemas.microsoft.com/office/drawing/2014/main" id="{5DBD6534-222A-4822-86BB-DD4BBAFF77FF}"/>
              </a:ext>
            </a:extLst>
          </p:cNvPr>
          <p:cNvSpPr txBox="1"/>
          <p:nvPr/>
        </p:nvSpPr>
        <p:spPr>
          <a:xfrm>
            <a:off x="4892032" y="1714259"/>
            <a:ext cx="6439645" cy="3416320"/>
          </a:xfrm>
          <a:prstGeom prst="rect">
            <a:avLst/>
          </a:prstGeom>
          <a:noFill/>
        </p:spPr>
        <p:txBody>
          <a:bodyPr wrap="square">
            <a:spAutoFit/>
          </a:bodyPr>
          <a:lstStyle/>
          <a:p>
            <a:r>
              <a:rPr lang="en-US" sz="2400" dirty="0" err="1"/>
              <a:t>En</a:t>
            </a:r>
            <a:r>
              <a:rPr lang="en-US" sz="2400" dirty="0"/>
              <a:t> </a:t>
            </a:r>
            <a:r>
              <a:rPr lang="es-CO" sz="2400" dirty="0"/>
              <a:t>los sensores de imagen CCD todos los pixeles inician y detienen la exposición de luz al mismo tiempo (global </a:t>
            </a:r>
            <a:r>
              <a:rPr lang="es-CO" sz="2400" dirty="0" err="1"/>
              <a:t>shutter</a:t>
            </a:r>
            <a:r>
              <a:rPr lang="es-CO" sz="2400" dirty="0"/>
              <a:t>), cada pixel recolecta luz y la transforma en una señal analógica que es posteriormente es desplazada a un registro horizontal que luego envía la señal total para ser  analizada por la cámara. </a:t>
            </a:r>
            <a:r>
              <a:rPr lang="es-CO" sz="2400" dirty="0" err="1"/>
              <a:t>asi</a:t>
            </a:r>
            <a:r>
              <a:rPr lang="es-CO" sz="2400" dirty="0"/>
              <a:t> la conversión de voltaje análogo a digital se produce fuera del sensor , en la electrónica de la cámara </a:t>
            </a:r>
            <a:endParaRPr lang="en-US" sz="2400" dirty="0"/>
          </a:p>
        </p:txBody>
      </p:sp>
      <p:pic>
        <p:nvPicPr>
          <p:cNvPr id="14" name="Imagen 13">
            <a:extLst>
              <a:ext uri="{FF2B5EF4-FFF2-40B4-BE49-F238E27FC236}">
                <a16:creationId xmlns:a16="http://schemas.microsoft.com/office/drawing/2014/main" id="{F1288A9F-9028-4F43-9567-350819835241}"/>
              </a:ext>
            </a:extLst>
          </p:cNvPr>
          <p:cNvPicPr>
            <a:picLocks noChangeAspect="1"/>
          </p:cNvPicPr>
          <p:nvPr/>
        </p:nvPicPr>
        <p:blipFill>
          <a:blip r:embed="rId2"/>
          <a:stretch>
            <a:fillRect/>
          </a:stretch>
        </p:blipFill>
        <p:spPr>
          <a:xfrm>
            <a:off x="462116" y="1714259"/>
            <a:ext cx="4039164" cy="3429479"/>
          </a:xfrm>
          <a:prstGeom prst="rect">
            <a:avLst/>
          </a:prstGeom>
        </p:spPr>
      </p:pic>
    </p:spTree>
    <p:extLst>
      <p:ext uri="{BB962C8B-B14F-4D97-AF65-F5344CB8AC3E}">
        <p14:creationId xmlns:p14="http://schemas.microsoft.com/office/powerpoint/2010/main" val="56183037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uadroTexto 2">
            <a:extLst>
              <a:ext uri="{FF2B5EF4-FFF2-40B4-BE49-F238E27FC236}">
                <a16:creationId xmlns:a16="http://schemas.microsoft.com/office/drawing/2014/main" id="{2B35ED37-71C7-4AA1-A813-6F9049F35B79}"/>
              </a:ext>
            </a:extLst>
          </p:cNvPr>
          <p:cNvSpPr txBox="1"/>
          <p:nvPr/>
        </p:nvSpPr>
        <p:spPr>
          <a:xfrm>
            <a:off x="1364974" y="527617"/>
            <a:ext cx="9182355" cy="830997"/>
          </a:xfrm>
          <a:prstGeom prst="rect">
            <a:avLst/>
          </a:prstGeom>
          <a:noFill/>
        </p:spPr>
        <p:txBody>
          <a:bodyPr wrap="square" rtlCol="0">
            <a:spAutoFit/>
          </a:bodyPr>
          <a:lstStyle/>
          <a:p>
            <a:pPr algn="ctr"/>
            <a:r>
              <a:rPr lang="es-CO" sz="2400" b="1" dirty="0">
                <a:solidFill>
                  <a:srgbClr val="C00040"/>
                </a:solidFill>
                <a:latin typeface="DIN Pro Medium" panose="020B0604020101020102" pitchFamily="34" charset="0"/>
                <a:cs typeface="DIN Pro Medium" panose="020B0604020101020102" pitchFamily="34" charset="0"/>
              </a:rPr>
              <a:t>Sensores CMOS(</a:t>
            </a:r>
            <a:r>
              <a:rPr lang="es-CO" sz="2400" b="1" dirty="0" err="1">
                <a:solidFill>
                  <a:srgbClr val="C00040"/>
                </a:solidFill>
                <a:latin typeface="DIN Pro Medium" panose="020B0604020101020102" pitchFamily="34" charset="0"/>
                <a:cs typeface="DIN Pro Medium" panose="020B0604020101020102" pitchFamily="34" charset="0"/>
              </a:rPr>
              <a:t>complementary</a:t>
            </a:r>
            <a:r>
              <a:rPr lang="es-CO" sz="2400" b="1" dirty="0">
                <a:solidFill>
                  <a:srgbClr val="C00040"/>
                </a:solidFill>
                <a:latin typeface="DIN Pro Medium" panose="020B0604020101020102" pitchFamily="34" charset="0"/>
                <a:cs typeface="DIN Pro Medium" panose="020B0604020101020102" pitchFamily="34" charset="0"/>
              </a:rPr>
              <a:t> Metal-Oxide  Semiconductor / Active  pixel sensor)</a:t>
            </a:r>
          </a:p>
        </p:txBody>
      </p:sp>
      <p:sp>
        <p:nvSpPr>
          <p:cNvPr id="5" name="CuadroTexto 4">
            <a:extLst>
              <a:ext uri="{FF2B5EF4-FFF2-40B4-BE49-F238E27FC236}">
                <a16:creationId xmlns:a16="http://schemas.microsoft.com/office/drawing/2014/main" id="{5DBD6534-222A-4822-86BB-DD4BBAFF77FF}"/>
              </a:ext>
            </a:extLst>
          </p:cNvPr>
          <p:cNvSpPr txBox="1"/>
          <p:nvPr/>
        </p:nvSpPr>
        <p:spPr>
          <a:xfrm>
            <a:off x="4985996" y="1581742"/>
            <a:ext cx="6458752" cy="4154984"/>
          </a:xfrm>
          <a:prstGeom prst="rect">
            <a:avLst/>
          </a:prstGeom>
          <a:noFill/>
        </p:spPr>
        <p:txBody>
          <a:bodyPr wrap="square">
            <a:spAutoFit/>
          </a:bodyPr>
          <a:lstStyle/>
          <a:p>
            <a:r>
              <a:rPr lang="es-ES" sz="2400" dirty="0"/>
              <a:t>En un sensor CMOS </a:t>
            </a:r>
            <a:r>
              <a:rPr lang="en-US" sz="2400" dirty="0"/>
              <a:t>la</a:t>
            </a:r>
            <a:r>
              <a:rPr lang="es-ES" sz="2400" dirty="0"/>
              <a:t> conversión de la señal análoga se ejecuta en cada píxel en el mismo sensor. Correspondiendo con la línea activada, la señal se amplía a través del circuito de lectura, se minimiza el ruido, se digitaliza y finalmente se transmite en paralelo.</a:t>
            </a:r>
          </a:p>
          <a:p>
            <a:r>
              <a:rPr lang="es-ES" sz="2400" dirty="0"/>
              <a:t>En el pasado los sensores CMOS solo eran capaces de usar Rolling </a:t>
            </a:r>
            <a:r>
              <a:rPr lang="es-ES" sz="2400" dirty="0" err="1"/>
              <a:t>shutter</a:t>
            </a:r>
            <a:r>
              <a:rPr lang="es-ES" sz="2400" dirty="0"/>
              <a:t>, es decir, iniciar y parar una fila de pieles a la vez, sin embargo en la actualidad se encuentran sensores CMOS como global </a:t>
            </a:r>
            <a:r>
              <a:rPr lang="es-ES" sz="2400" dirty="0" err="1"/>
              <a:t>shutter</a:t>
            </a:r>
            <a:endParaRPr lang="en-US" sz="2400" dirty="0"/>
          </a:p>
        </p:txBody>
      </p:sp>
      <p:pic>
        <p:nvPicPr>
          <p:cNvPr id="8" name="Imagen 7">
            <a:extLst>
              <a:ext uri="{FF2B5EF4-FFF2-40B4-BE49-F238E27FC236}">
                <a16:creationId xmlns:a16="http://schemas.microsoft.com/office/drawing/2014/main" id="{D275F0C7-64F0-4264-BB10-D3175FEC4866}"/>
              </a:ext>
            </a:extLst>
          </p:cNvPr>
          <p:cNvPicPr>
            <a:picLocks noChangeAspect="1"/>
          </p:cNvPicPr>
          <p:nvPr/>
        </p:nvPicPr>
        <p:blipFill>
          <a:blip r:embed="rId2"/>
          <a:stretch>
            <a:fillRect/>
          </a:stretch>
        </p:blipFill>
        <p:spPr>
          <a:xfrm>
            <a:off x="864196" y="1581742"/>
            <a:ext cx="3915321" cy="3181794"/>
          </a:xfrm>
          <a:prstGeom prst="rect">
            <a:avLst/>
          </a:prstGeom>
        </p:spPr>
      </p:pic>
    </p:spTree>
    <p:extLst>
      <p:ext uri="{BB962C8B-B14F-4D97-AF65-F5344CB8AC3E}">
        <p14:creationId xmlns:p14="http://schemas.microsoft.com/office/powerpoint/2010/main" val="320698689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uadroTexto 2">
            <a:extLst>
              <a:ext uri="{FF2B5EF4-FFF2-40B4-BE49-F238E27FC236}">
                <a16:creationId xmlns:a16="http://schemas.microsoft.com/office/drawing/2014/main" id="{2B35ED37-71C7-4AA1-A813-6F9049F35B79}"/>
              </a:ext>
            </a:extLst>
          </p:cNvPr>
          <p:cNvSpPr txBox="1"/>
          <p:nvPr/>
        </p:nvSpPr>
        <p:spPr>
          <a:xfrm>
            <a:off x="1504822" y="137932"/>
            <a:ext cx="9182355" cy="461665"/>
          </a:xfrm>
          <a:prstGeom prst="rect">
            <a:avLst/>
          </a:prstGeom>
          <a:noFill/>
        </p:spPr>
        <p:txBody>
          <a:bodyPr wrap="square" rtlCol="0">
            <a:spAutoFit/>
          </a:bodyPr>
          <a:lstStyle/>
          <a:p>
            <a:pPr algn="ctr"/>
            <a:r>
              <a:rPr lang="es-CO" sz="2400" b="1" dirty="0">
                <a:solidFill>
                  <a:srgbClr val="C00040"/>
                </a:solidFill>
                <a:latin typeface="DIN Pro Medium" panose="020B0604020101020102" pitchFamily="34" charset="0"/>
                <a:cs typeface="DIN Pro Medium" panose="020B0604020101020102" pitchFamily="34" charset="0"/>
              </a:rPr>
              <a:t>CCD	 vs 	CMOS</a:t>
            </a:r>
          </a:p>
        </p:txBody>
      </p:sp>
      <p:sp>
        <p:nvSpPr>
          <p:cNvPr id="8" name="CuadroTexto 7">
            <a:extLst>
              <a:ext uri="{FF2B5EF4-FFF2-40B4-BE49-F238E27FC236}">
                <a16:creationId xmlns:a16="http://schemas.microsoft.com/office/drawing/2014/main" id="{410AF87D-255A-4D98-829D-5D582DC80904}"/>
              </a:ext>
            </a:extLst>
          </p:cNvPr>
          <p:cNvSpPr txBox="1"/>
          <p:nvPr/>
        </p:nvSpPr>
        <p:spPr>
          <a:xfrm>
            <a:off x="516193" y="2472751"/>
            <a:ext cx="5368412" cy="3416320"/>
          </a:xfrm>
          <a:prstGeom prst="rect">
            <a:avLst/>
          </a:prstGeom>
          <a:noFill/>
        </p:spPr>
        <p:txBody>
          <a:bodyPr wrap="square">
            <a:spAutoFit/>
          </a:bodyPr>
          <a:lstStyle/>
          <a:p>
            <a:pPr marL="342900" indent="-342900">
              <a:buFont typeface="Arial" panose="020B0604020202020204" pitchFamily="34" charset="0"/>
              <a:buChar char="•"/>
            </a:pPr>
            <a:r>
              <a:rPr lang="es-ES" sz="2400" dirty="0"/>
              <a:t>Se consigue una alta calidad de imagen con alta homogeneidad de píxeles</a:t>
            </a:r>
          </a:p>
          <a:p>
            <a:pPr marL="342900" indent="-342900">
              <a:buFont typeface="Arial" panose="020B0604020202020204" pitchFamily="34" charset="0"/>
              <a:buChar char="•"/>
            </a:pPr>
            <a:r>
              <a:rPr lang="es-CO" sz="2400" dirty="0"/>
              <a:t>Mejor tratamiento al ruido ya que se hace en un </a:t>
            </a:r>
            <a:r>
              <a:rPr lang="es-CO" sz="2400" dirty="0" err="1"/>
              <a:t>ship</a:t>
            </a:r>
            <a:r>
              <a:rPr lang="es-CO" sz="2400" dirty="0"/>
              <a:t> especializado</a:t>
            </a:r>
          </a:p>
          <a:p>
            <a:pPr marL="342900" indent="-342900">
              <a:buFont typeface="Arial" panose="020B0604020202020204" pitchFamily="34" charset="0"/>
              <a:buChar char="•"/>
            </a:pPr>
            <a:r>
              <a:rPr lang="es-CO" sz="2400" dirty="0"/>
              <a:t>Equipos en general mas grandes y costosos (se requiere </a:t>
            </a:r>
            <a:r>
              <a:rPr lang="es-CO" sz="2400" dirty="0" err="1"/>
              <a:t>ship</a:t>
            </a:r>
            <a:r>
              <a:rPr lang="es-CO" sz="2400" dirty="0"/>
              <a:t> extra)</a:t>
            </a:r>
          </a:p>
          <a:p>
            <a:pPr marL="342900" indent="-342900">
              <a:buFont typeface="Arial" panose="020B0604020202020204" pitchFamily="34" charset="0"/>
              <a:buChar char="•"/>
            </a:pPr>
            <a:r>
              <a:rPr lang="es-CO" sz="2400" dirty="0"/>
              <a:t>Mejor rango dinámico (</a:t>
            </a:r>
            <a:r>
              <a:rPr lang="es-ES" sz="2400" dirty="0"/>
              <a:t>al ser menos sensible, tolera mucho mejor los extremos de luz.</a:t>
            </a:r>
            <a:endParaRPr lang="es-CO" sz="2400" dirty="0"/>
          </a:p>
        </p:txBody>
      </p:sp>
      <p:sp>
        <p:nvSpPr>
          <p:cNvPr id="9" name="CuadroTexto 8">
            <a:extLst>
              <a:ext uri="{FF2B5EF4-FFF2-40B4-BE49-F238E27FC236}">
                <a16:creationId xmlns:a16="http://schemas.microsoft.com/office/drawing/2014/main" id="{409B7C8E-8DB6-44FE-9F25-BF012B4B8AFC}"/>
              </a:ext>
            </a:extLst>
          </p:cNvPr>
          <p:cNvSpPr txBox="1"/>
          <p:nvPr/>
        </p:nvSpPr>
        <p:spPr>
          <a:xfrm>
            <a:off x="5990302" y="2340437"/>
            <a:ext cx="6046840" cy="4893647"/>
          </a:xfrm>
          <a:prstGeom prst="rect">
            <a:avLst/>
          </a:prstGeom>
          <a:noFill/>
        </p:spPr>
        <p:txBody>
          <a:bodyPr wrap="square">
            <a:spAutoFit/>
          </a:bodyPr>
          <a:lstStyle/>
          <a:p>
            <a:pPr marL="342900" indent="-342900">
              <a:buFont typeface="Arial" panose="020B0604020202020204" pitchFamily="34" charset="0"/>
              <a:buChar char="•"/>
            </a:pPr>
            <a:r>
              <a:rPr lang="es-CO" sz="2400" dirty="0"/>
              <a:t>Alta velocidad</a:t>
            </a:r>
          </a:p>
          <a:p>
            <a:pPr marL="342900" indent="-342900">
              <a:buFont typeface="Arial" panose="020B0604020202020204" pitchFamily="34" charset="0"/>
              <a:buChar char="•"/>
            </a:pPr>
            <a:r>
              <a:rPr lang="es-CO" sz="2400" dirty="0"/>
              <a:t>Mas económicos </a:t>
            </a:r>
          </a:p>
          <a:p>
            <a:pPr marL="342900" indent="-342900">
              <a:buFont typeface="Arial" panose="020B0604020202020204" pitchFamily="34" charset="0"/>
              <a:buChar char="•"/>
            </a:pPr>
            <a:r>
              <a:rPr lang="es-ES" sz="2400" dirty="0"/>
              <a:t>Una alta sensibilidad a la luz(Debido a que los amplificadores se encuentran en cada pixel)</a:t>
            </a:r>
          </a:p>
          <a:p>
            <a:pPr marL="342900" indent="-342900">
              <a:buFont typeface="Arial" panose="020B0604020202020204" pitchFamily="34" charset="0"/>
              <a:buChar char="•"/>
            </a:pPr>
            <a:r>
              <a:rPr lang="es-ES" sz="2400" dirty="0"/>
              <a:t>Menor consumo de energía</a:t>
            </a:r>
          </a:p>
          <a:p>
            <a:pPr marL="342900" indent="-342900">
              <a:buFont typeface="Arial" panose="020B0604020202020204" pitchFamily="34" charset="0"/>
              <a:buChar char="•"/>
            </a:pPr>
            <a:r>
              <a:rPr lang="es-ES" sz="2400" dirty="0"/>
              <a:t>En los últimos años, la tecnología CMOS ha mostrado claros avances en la calidad de imagen y ha logrado </a:t>
            </a:r>
          </a:p>
          <a:p>
            <a:pPr marL="342900" indent="-342900">
              <a:buFont typeface="Arial" panose="020B0604020202020204" pitchFamily="34" charset="0"/>
              <a:buChar char="•"/>
            </a:pPr>
            <a:r>
              <a:rPr lang="es-ES" sz="2400" dirty="0"/>
              <a:t> Baja corriente negra(</a:t>
            </a:r>
            <a:r>
              <a:rPr lang="es-ES" sz="2400" dirty="0" err="1"/>
              <a:t>dark</a:t>
            </a:r>
            <a:r>
              <a:rPr lang="es-ES" sz="2400" dirty="0"/>
              <a:t> </a:t>
            </a:r>
            <a:r>
              <a:rPr lang="es-ES" sz="2400" dirty="0" err="1"/>
              <a:t>current</a:t>
            </a:r>
            <a:r>
              <a:rPr lang="es-ES" sz="2400" dirty="0"/>
              <a:t>)</a:t>
            </a:r>
          </a:p>
          <a:p>
            <a:pPr marL="342900" indent="-342900">
              <a:buFont typeface="Arial" panose="020B0604020202020204" pitchFamily="34" charset="0"/>
              <a:buChar char="•"/>
            </a:pPr>
            <a:endParaRPr lang="es-ES" sz="2400" dirty="0"/>
          </a:p>
          <a:p>
            <a:pPr marL="342900" indent="-342900">
              <a:buFont typeface="Arial" panose="020B0604020202020204" pitchFamily="34" charset="0"/>
              <a:buChar char="•"/>
            </a:pPr>
            <a:endParaRPr lang="es-CO" sz="2400" dirty="0"/>
          </a:p>
          <a:p>
            <a:pPr marL="342900" indent="-342900">
              <a:buFont typeface="Arial" panose="020B0604020202020204" pitchFamily="34" charset="0"/>
              <a:buChar char="•"/>
            </a:pPr>
            <a:endParaRPr lang="es-CO" sz="2400" dirty="0"/>
          </a:p>
        </p:txBody>
      </p:sp>
      <p:sp>
        <p:nvSpPr>
          <p:cNvPr id="11" name="CuadroTexto 10">
            <a:extLst>
              <a:ext uri="{FF2B5EF4-FFF2-40B4-BE49-F238E27FC236}">
                <a16:creationId xmlns:a16="http://schemas.microsoft.com/office/drawing/2014/main" id="{015CDD47-7F3D-40B2-BF7F-BD5AB7BC1FF1}"/>
              </a:ext>
            </a:extLst>
          </p:cNvPr>
          <p:cNvSpPr txBox="1"/>
          <p:nvPr/>
        </p:nvSpPr>
        <p:spPr>
          <a:xfrm>
            <a:off x="872855" y="770777"/>
            <a:ext cx="10234893" cy="1569660"/>
          </a:xfrm>
          <a:prstGeom prst="rect">
            <a:avLst/>
          </a:prstGeom>
          <a:noFill/>
        </p:spPr>
        <p:txBody>
          <a:bodyPr wrap="square">
            <a:spAutoFit/>
          </a:bodyPr>
          <a:lstStyle/>
          <a:p>
            <a:r>
              <a:rPr lang="es-ES" sz="2400" dirty="0"/>
              <a:t>Históricamente Los sensores CCD han sido los preferidos debido a la calidad de la imagen, ofrecía tradicionalmente mas rango dinámico y mayor resolución , pero en los últimos años los avances en los sensores CMOS a logrado igualar e inclusive superar los sensores CCD:</a:t>
            </a:r>
            <a:endParaRPr lang="es-CO" sz="2400" dirty="0"/>
          </a:p>
        </p:txBody>
      </p:sp>
    </p:spTree>
    <p:extLst>
      <p:ext uri="{BB962C8B-B14F-4D97-AF65-F5344CB8AC3E}">
        <p14:creationId xmlns:p14="http://schemas.microsoft.com/office/powerpoint/2010/main" val="272305408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Why rolling shutter effect is on CMOS">
            <a:hlinkClick r:id="" action="ppaction://media"/>
            <a:extLst>
              <a:ext uri="{FF2B5EF4-FFF2-40B4-BE49-F238E27FC236}">
                <a16:creationId xmlns:a16="http://schemas.microsoft.com/office/drawing/2014/main" id="{6930CB9E-BB81-4C78-8B5B-52E59C718D64}"/>
              </a:ext>
            </a:extLst>
          </p:cNvPr>
          <p:cNvPicPr>
            <a:picLocks noChangeAspect="1"/>
          </p:cNvPicPr>
          <p:nvPr>
            <a:videoFile r:link="rId1"/>
            <p:extLst>
              <p:ext uri="{DAA4B4D4-6D71-4841-9C94-3DE7FCFB9230}">
                <p14:media xmlns:p14="http://schemas.microsoft.com/office/powerpoint/2010/main" r:embed="rId2">
                  <p14:trim end="3137.6"/>
                </p14:media>
              </p:ext>
            </p:extLst>
          </p:nvPr>
        </p:nvPicPr>
        <p:blipFill>
          <a:blip r:embed="rId4"/>
          <a:stretch>
            <a:fillRect/>
          </a:stretch>
        </p:blipFill>
        <p:spPr>
          <a:xfrm>
            <a:off x="1264266" y="695405"/>
            <a:ext cx="8676148" cy="4880099"/>
          </a:xfrm>
          <a:prstGeom prst="rect">
            <a:avLst/>
          </a:prstGeom>
        </p:spPr>
      </p:pic>
    </p:spTree>
    <p:extLst>
      <p:ext uri="{BB962C8B-B14F-4D97-AF65-F5344CB8AC3E}">
        <p14:creationId xmlns:p14="http://schemas.microsoft.com/office/powerpoint/2010/main" val="380773227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6878"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uadroTexto 2">
            <a:extLst>
              <a:ext uri="{FF2B5EF4-FFF2-40B4-BE49-F238E27FC236}">
                <a16:creationId xmlns:a16="http://schemas.microsoft.com/office/drawing/2014/main" id="{2B35ED37-71C7-4AA1-A813-6F9049F35B79}"/>
              </a:ext>
            </a:extLst>
          </p:cNvPr>
          <p:cNvSpPr txBox="1"/>
          <p:nvPr/>
        </p:nvSpPr>
        <p:spPr>
          <a:xfrm>
            <a:off x="1364974" y="460395"/>
            <a:ext cx="9182355" cy="523220"/>
          </a:xfrm>
          <a:prstGeom prst="rect">
            <a:avLst/>
          </a:prstGeom>
          <a:noFill/>
        </p:spPr>
        <p:txBody>
          <a:bodyPr wrap="square" rtlCol="0">
            <a:spAutoFit/>
          </a:bodyPr>
          <a:lstStyle/>
          <a:p>
            <a:pPr algn="ctr"/>
            <a:r>
              <a:rPr lang="es-CO" sz="2800" b="1" dirty="0">
                <a:solidFill>
                  <a:srgbClr val="C00040"/>
                </a:solidFill>
                <a:latin typeface="DIN Pro Medium" panose="020B0604020101020102" pitchFamily="34" charset="0"/>
                <a:cs typeface="DIN Pro Medium" panose="020B0604020101020102" pitchFamily="34" charset="0"/>
              </a:rPr>
              <a:t>Sensores de Color y monocromáticos</a:t>
            </a:r>
          </a:p>
        </p:txBody>
      </p:sp>
      <p:sp>
        <p:nvSpPr>
          <p:cNvPr id="5" name="CuadroTexto 4">
            <a:extLst>
              <a:ext uri="{FF2B5EF4-FFF2-40B4-BE49-F238E27FC236}">
                <a16:creationId xmlns:a16="http://schemas.microsoft.com/office/drawing/2014/main" id="{5DBD6534-222A-4822-86BB-DD4BBAFF77FF}"/>
              </a:ext>
            </a:extLst>
          </p:cNvPr>
          <p:cNvSpPr txBox="1"/>
          <p:nvPr/>
        </p:nvSpPr>
        <p:spPr>
          <a:xfrm>
            <a:off x="516194" y="1105881"/>
            <a:ext cx="10987548" cy="2677656"/>
          </a:xfrm>
          <a:prstGeom prst="rect">
            <a:avLst/>
          </a:prstGeom>
          <a:noFill/>
        </p:spPr>
        <p:txBody>
          <a:bodyPr wrap="square">
            <a:spAutoFit/>
          </a:bodyPr>
          <a:lstStyle/>
          <a:p>
            <a:r>
              <a:rPr lang="es-CO" sz="2400" dirty="0"/>
              <a:t>Para sensores de imagen en el espectro visible hay dos tipos color y mono. Los sensores de color tienen una capa extra debajo de los </a:t>
            </a:r>
            <a:r>
              <a:rPr lang="es-CO" sz="2400" dirty="0" err="1"/>
              <a:t>micro-lentes</a:t>
            </a:r>
            <a:r>
              <a:rPr lang="es-CO" sz="2400" dirty="0"/>
              <a:t> que absorbe los colores no deseados, de esta manera cada pixel es sensible a un color especifico. En los sensores mono no hay dicho filtro, por lo que todos los pixeles son sensibles a todos los colores. </a:t>
            </a:r>
            <a:br>
              <a:rPr lang="en-US" sz="2400" dirty="0"/>
            </a:br>
            <a:endParaRPr lang="en-US" sz="2400" dirty="0"/>
          </a:p>
          <a:p>
            <a:endParaRPr lang="en-US" sz="2400" dirty="0"/>
          </a:p>
        </p:txBody>
      </p:sp>
      <p:sp>
        <p:nvSpPr>
          <p:cNvPr id="8" name="Rectángulo 7">
            <a:extLst>
              <a:ext uri="{FF2B5EF4-FFF2-40B4-BE49-F238E27FC236}">
                <a16:creationId xmlns:a16="http://schemas.microsoft.com/office/drawing/2014/main" id="{C72F444E-7C79-458F-9006-CB23033F1122}"/>
              </a:ext>
            </a:extLst>
          </p:cNvPr>
          <p:cNvSpPr/>
          <p:nvPr/>
        </p:nvSpPr>
        <p:spPr>
          <a:xfrm>
            <a:off x="7848573" y="4742864"/>
            <a:ext cx="352451" cy="718457"/>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9" name="Rectángulo 8">
            <a:extLst>
              <a:ext uri="{FF2B5EF4-FFF2-40B4-BE49-F238E27FC236}">
                <a16:creationId xmlns:a16="http://schemas.microsoft.com/office/drawing/2014/main" id="{14F5A0CA-EF5F-45EE-9FA8-1B0E09A4C91A}"/>
              </a:ext>
            </a:extLst>
          </p:cNvPr>
          <p:cNvSpPr/>
          <p:nvPr/>
        </p:nvSpPr>
        <p:spPr>
          <a:xfrm>
            <a:off x="8056218" y="4742864"/>
            <a:ext cx="352451" cy="718457"/>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pic>
        <p:nvPicPr>
          <p:cNvPr id="6" name="Imagen 5">
            <a:extLst>
              <a:ext uri="{FF2B5EF4-FFF2-40B4-BE49-F238E27FC236}">
                <a16:creationId xmlns:a16="http://schemas.microsoft.com/office/drawing/2014/main" id="{C0D93BF9-E6F9-48F0-9764-D2E1F9A3BAE6}"/>
              </a:ext>
            </a:extLst>
          </p:cNvPr>
          <p:cNvPicPr>
            <a:picLocks noChangeAspect="1"/>
          </p:cNvPicPr>
          <p:nvPr/>
        </p:nvPicPr>
        <p:blipFill>
          <a:blip r:embed="rId2"/>
          <a:stretch>
            <a:fillRect/>
          </a:stretch>
        </p:blipFill>
        <p:spPr>
          <a:xfrm>
            <a:off x="2669268" y="2864208"/>
            <a:ext cx="6076526" cy="3433065"/>
          </a:xfrm>
          <a:prstGeom prst="rect">
            <a:avLst/>
          </a:prstGeom>
        </p:spPr>
      </p:pic>
    </p:spTree>
    <p:extLst>
      <p:ext uri="{BB962C8B-B14F-4D97-AF65-F5344CB8AC3E}">
        <p14:creationId xmlns:p14="http://schemas.microsoft.com/office/powerpoint/2010/main" val="169633666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170" name="Picture 2" descr="Bayer filter">
            <a:extLst>
              <a:ext uri="{FF2B5EF4-FFF2-40B4-BE49-F238E27FC236}">
                <a16:creationId xmlns:a16="http://schemas.microsoft.com/office/drawing/2014/main" id="{5D93B802-96CE-4ACA-800D-87012347831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69575" y="347922"/>
            <a:ext cx="3319835" cy="2162172"/>
          </a:xfrm>
          <a:prstGeom prst="rect">
            <a:avLst/>
          </a:prstGeom>
          <a:noFill/>
          <a:extLst>
            <a:ext uri="{909E8E84-426E-40DD-AFC4-6F175D3DCCD1}">
              <a14:hiddenFill xmlns:a14="http://schemas.microsoft.com/office/drawing/2010/main">
                <a:solidFill>
                  <a:srgbClr val="FFFFFF"/>
                </a:solidFill>
              </a14:hiddenFill>
            </a:ext>
          </a:extLst>
        </p:spPr>
      </p:pic>
      <p:pic>
        <p:nvPicPr>
          <p:cNvPr id="7172" name="Picture 4" descr="3 channels">
            <a:extLst>
              <a:ext uri="{FF2B5EF4-FFF2-40B4-BE49-F238E27FC236}">
                <a16:creationId xmlns:a16="http://schemas.microsoft.com/office/drawing/2014/main" id="{36DBDD1C-6E61-4850-9DEF-9F1DE545410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676123" y="873836"/>
            <a:ext cx="6646302" cy="4328664"/>
          </a:xfrm>
          <a:prstGeom prst="rect">
            <a:avLst/>
          </a:prstGeom>
          <a:noFill/>
          <a:extLst>
            <a:ext uri="{909E8E84-426E-40DD-AFC4-6F175D3DCCD1}">
              <a14:hiddenFill xmlns:a14="http://schemas.microsoft.com/office/drawing/2010/main">
                <a:solidFill>
                  <a:srgbClr val="FFFFFF"/>
                </a:solidFill>
              </a14:hiddenFill>
            </a:ext>
          </a:extLst>
        </p:spPr>
      </p:pic>
      <p:sp>
        <p:nvSpPr>
          <p:cNvPr id="7" name="CuadroTexto 6">
            <a:extLst>
              <a:ext uri="{FF2B5EF4-FFF2-40B4-BE49-F238E27FC236}">
                <a16:creationId xmlns:a16="http://schemas.microsoft.com/office/drawing/2014/main" id="{5AEC3EBA-A98B-413A-A8C0-FD6859032103}"/>
              </a:ext>
            </a:extLst>
          </p:cNvPr>
          <p:cNvSpPr txBox="1"/>
          <p:nvPr/>
        </p:nvSpPr>
        <p:spPr>
          <a:xfrm>
            <a:off x="123788" y="2937176"/>
            <a:ext cx="4552335" cy="3046988"/>
          </a:xfrm>
          <a:prstGeom prst="rect">
            <a:avLst/>
          </a:prstGeom>
          <a:noFill/>
        </p:spPr>
        <p:txBody>
          <a:bodyPr wrap="square">
            <a:spAutoFit/>
          </a:bodyPr>
          <a:lstStyle/>
          <a:p>
            <a:r>
              <a:rPr lang="es-CO" sz="2400" dirty="0"/>
              <a:t>El filtro mas común que se utiliza es el filtro de Bayer</a:t>
            </a:r>
          </a:p>
          <a:p>
            <a:r>
              <a:rPr lang="es-CO" sz="2400" dirty="0"/>
              <a:t>Que normalmente consiste en 50% de pixeles verdes</a:t>
            </a:r>
          </a:p>
          <a:p>
            <a:r>
              <a:rPr lang="es-CO" sz="2400" dirty="0"/>
              <a:t>25% de rojo y 25% de azul, esto debido a que el ojo humano es mas sensible al verde  que al rojo o azul</a:t>
            </a:r>
          </a:p>
        </p:txBody>
      </p:sp>
    </p:spTree>
    <p:extLst>
      <p:ext uri="{BB962C8B-B14F-4D97-AF65-F5344CB8AC3E}">
        <p14:creationId xmlns:p14="http://schemas.microsoft.com/office/powerpoint/2010/main" val="303070964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uadroTexto 1">
            <a:extLst>
              <a:ext uri="{FF2B5EF4-FFF2-40B4-BE49-F238E27FC236}">
                <a16:creationId xmlns:a16="http://schemas.microsoft.com/office/drawing/2014/main" id="{3E99C69E-E4B3-4E17-A722-DA3217F212E4}"/>
              </a:ext>
            </a:extLst>
          </p:cNvPr>
          <p:cNvSpPr txBox="1"/>
          <p:nvPr/>
        </p:nvSpPr>
        <p:spPr>
          <a:xfrm>
            <a:off x="433504" y="797510"/>
            <a:ext cx="6719464" cy="4893647"/>
          </a:xfrm>
          <a:prstGeom prst="rect">
            <a:avLst/>
          </a:prstGeom>
          <a:noFill/>
        </p:spPr>
        <p:txBody>
          <a:bodyPr wrap="square">
            <a:spAutoFit/>
          </a:bodyPr>
          <a:lstStyle/>
          <a:p>
            <a:pPr marL="342900" indent="-342900">
              <a:buFont typeface="Arial" panose="020B0604020202020204" pitchFamily="34" charset="0"/>
              <a:buChar char="•"/>
            </a:pPr>
            <a:r>
              <a:rPr lang="es-CO" sz="2400" dirty="0"/>
              <a:t>Es muy común que inexpertos suelan utilizar cámaras cromáticas en aplicaciones de visión artificial(por que se sienten mas cómodos), sin embargo como regla general las cámaras cromáticas se deben usar únicamente cuando la información de color es realmente importante. </a:t>
            </a:r>
          </a:p>
          <a:p>
            <a:endParaRPr lang="es-CO" sz="2400" dirty="0"/>
          </a:p>
          <a:p>
            <a:pPr marL="342900" indent="-342900">
              <a:buFont typeface="Arial" panose="020B0604020202020204" pitchFamily="34" charset="0"/>
              <a:buChar char="•"/>
            </a:pPr>
            <a:r>
              <a:rPr lang="es-CO" sz="2400" dirty="0"/>
              <a:t>una imagen monocromática tiene 8 bits de profundidad , en cambio en una imagen cromática cada canal tiene 8 bits , por ende se debe procesar el triple de datos, resultando en un mayor tiempo de procesamiento  y consecuentemente una menor tasa de captura</a:t>
            </a:r>
          </a:p>
        </p:txBody>
      </p:sp>
      <p:sp>
        <p:nvSpPr>
          <p:cNvPr id="5" name="CuadroTexto 4">
            <a:extLst>
              <a:ext uri="{FF2B5EF4-FFF2-40B4-BE49-F238E27FC236}">
                <a16:creationId xmlns:a16="http://schemas.microsoft.com/office/drawing/2014/main" id="{9D831E24-2B48-407A-AA5F-3F3211D87C45}"/>
              </a:ext>
            </a:extLst>
          </p:cNvPr>
          <p:cNvSpPr txBox="1"/>
          <p:nvPr/>
        </p:nvSpPr>
        <p:spPr>
          <a:xfrm>
            <a:off x="7610168" y="1720839"/>
            <a:ext cx="3908322" cy="3046988"/>
          </a:xfrm>
          <a:prstGeom prst="rect">
            <a:avLst/>
          </a:prstGeom>
          <a:noFill/>
        </p:spPr>
        <p:txBody>
          <a:bodyPr wrap="square">
            <a:spAutoFit/>
          </a:bodyPr>
          <a:lstStyle/>
          <a:p>
            <a:pPr marL="342900" indent="-342900">
              <a:buFont typeface="Arial" panose="020B0604020202020204" pitchFamily="34" charset="0"/>
              <a:buChar char="•"/>
            </a:pPr>
            <a:r>
              <a:rPr lang="es-CO" sz="2400" dirty="0"/>
              <a:t>En un sensor de cámara la presencia del filtro de Bayes deriva en una menor resolución del sistema , por ende cuando se requiere mayor resolución se opta normalmente por cámaras monocromáticas.</a:t>
            </a:r>
          </a:p>
        </p:txBody>
      </p:sp>
    </p:spTree>
    <p:extLst>
      <p:ext uri="{BB962C8B-B14F-4D97-AF65-F5344CB8AC3E}">
        <p14:creationId xmlns:p14="http://schemas.microsoft.com/office/powerpoint/2010/main" val="162501163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uadroTexto 2">
            <a:extLst>
              <a:ext uri="{FF2B5EF4-FFF2-40B4-BE49-F238E27FC236}">
                <a16:creationId xmlns:a16="http://schemas.microsoft.com/office/drawing/2014/main" id="{2B35ED37-71C7-4AA1-A813-6F9049F35B79}"/>
              </a:ext>
            </a:extLst>
          </p:cNvPr>
          <p:cNvSpPr txBox="1"/>
          <p:nvPr/>
        </p:nvSpPr>
        <p:spPr>
          <a:xfrm>
            <a:off x="1504822" y="193814"/>
            <a:ext cx="9182355" cy="461665"/>
          </a:xfrm>
          <a:prstGeom prst="rect">
            <a:avLst/>
          </a:prstGeom>
          <a:noFill/>
        </p:spPr>
        <p:txBody>
          <a:bodyPr wrap="square" rtlCol="0">
            <a:spAutoFit/>
          </a:bodyPr>
          <a:lstStyle/>
          <a:p>
            <a:pPr algn="ctr"/>
            <a:r>
              <a:rPr lang="es-CO" sz="2400" b="1" dirty="0">
                <a:solidFill>
                  <a:srgbClr val="C00040"/>
                </a:solidFill>
                <a:latin typeface="DIN Pro Medium" panose="020B0604020101020102" pitchFamily="34" charset="0"/>
                <a:cs typeface="DIN Pro Medium" panose="020B0604020101020102" pitchFamily="34" charset="0"/>
              </a:rPr>
              <a:t>Campo de visión(FOV-Field </a:t>
            </a:r>
            <a:r>
              <a:rPr lang="es-CO" sz="2400" b="1" dirty="0" err="1">
                <a:solidFill>
                  <a:srgbClr val="C00040"/>
                </a:solidFill>
                <a:latin typeface="DIN Pro Medium" panose="020B0604020101020102" pitchFamily="34" charset="0"/>
                <a:cs typeface="DIN Pro Medium" panose="020B0604020101020102" pitchFamily="34" charset="0"/>
              </a:rPr>
              <a:t>of</a:t>
            </a:r>
            <a:r>
              <a:rPr lang="es-CO" sz="2400" b="1" dirty="0">
                <a:solidFill>
                  <a:srgbClr val="C00040"/>
                </a:solidFill>
                <a:latin typeface="DIN Pro Medium" panose="020B0604020101020102" pitchFamily="34" charset="0"/>
                <a:cs typeface="DIN Pro Medium" panose="020B0604020101020102" pitchFamily="34" charset="0"/>
              </a:rPr>
              <a:t> </a:t>
            </a:r>
            <a:r>
              <a:rPr lang="es-CO" sz="2400" b="1" dirty="0" err="1">
                <a:solidFill>
                  <a:srgbClr val="C00040"/>
                </a:solidFill>
                <a:latin typeface="DIN Pro Medium" panose="020B0604020101020102" pitchFamily="34" charset="0"/>
                <a:cs typeface="DIN Pro Medium" panose="020B0604020101020102" pitchFamily="34" charset="0"/>
              </a:rPr>
              <a:t>view</a:t>
            </a:r>
            <a:r>
              <a:rPr lang="es-CO" sz="2400" b="1" dirty="0">
                <a:solidFill>
                  <a:srgbClr val="C00040"/>
                </a:solidFill>
                <a:latin typeface="DIN Pro Medium" panose="020B0604020101020102" pitchFamily="34" charset="0"/>
                <a:cs typeface="DIN Pro Medium" panose="020B0604020101020102" pitchFamily="34" charset="0"/>
              </a:rPr>
              <a:t>)</a:t>
            </a:r>
          </a:p>
        </p:txBody>
      </p:sp>
      <p:sp>
        <p:nvSpPr>
          <p:cNvPr id="8" name="CuadroTexto 7">
            <a:extLst>
              <a:ext uri="{FF2B5EF4-FFF2-40B4-BE49-F238E27FC236}">
                <a16:creationId xmlns:a16="http://schemas.microsoft.com/office/drawing/2014/main" id="{8F3FD8E5-5B92-4BBB-9D5A-DB1D2958C96D}"/>
              </a:ext>
            </a:extLst>
          </p:cNvPr>
          <p:cNvSpPr txBox="1"/>
          <p:nvPr/>
        </p:nvSpPr>
        <p:spPr>
          <a:xfrm>
            <a:off x="634180" y="655479"/>
            <a:ext cx="8643806" cy="1938992"/>
          </a:xfrm>
          <a:prstGeom prst="rect">
            <a:avLst/>
          </a:prstGeom>
          <a:noFill/>
        </p:spPr>
        <p:txBody>
          <a:bodyPr wrap="square">
            <a:spAutoFit/>
          </a:bodyPr>
          <a:lstStyle/>
          <a:p>
            <a:r>
              <a:rPr lang="es-CO" sz="2000" dirty="0"/>
              <a:t>El campo de visión es determinado por: </a:t>
            </a:r>
          </a:p>
          <a:p>
            <a:pPr marL="342900" indent="-342900">
              <a:buFont typeface="Arial" panose="020B0604020202020204" pitchFamily="34" charset="0"/>
              <a:buChar char="•"/>
            </a:pPr>
            <a:r>
              <a:rPr lang="es-CO" sz="2000" dirty="0"/>
              <a:t>el tamaño máximo del objeto a inspeccionar</a:t>
            </a:r>
          </a:p>
          <a:p>
            <a:pPr marL="342900" indent="-342900">
              <a:buFont typeface="Arial" panose="020B0604020202020204" pitchFamily="34" charset="0"/>
              <a:buChar char="•"/>
            </a:pPr>
            <a:r>
              <a:rPr lang="es-CO" sz="2000" dirty="0"/>
              <a:t> la máxima variación en traslación y rotación.</a:t>
            </a:r>
          </a:p>
          <a:p>
            <a:pPr marL="342900" indent="-342900">
              <a:buFont typeface="Arial" panose="020B0604020202020204" pitchFamily="34" charset="0"/>
              <a:buChar char="•"/>
            </a:pPr>
            <a:r>
              <a:rPr lang="es-CO" sz="2000" dirty="0"/>
              <a:t> Un margen de tolerancia, necesario para inspeccionar bordes o simplemente mantenimiento e instalación.</a:t>
            </a:r>
          </a:p>
          <a:p>
            <a:pPr marL="342900" indent="-342900">
              <a:buFont typeface="Arial" panose="020B0604020202020204" pitchFamily="34" charset="0"/>
              <a:buChar char="•"/>
            </a:pPr>
            <a:r>
              <a:rPr lang="es-CO" sz="2000" dirty="0"/>
              <a:t>La proporción de la cámara (usualmente 4:3)</a:t>
            </a:r>
            <a:endParaRPr lang="en-US" sz="2000" dirty="0"/>
          </a:p>
        </p:txBody>
      </p:sp>
      <p:pic>
        <p:nvPicPr>
          <p:cNvPr id="5" name="Imagen 4">
            <a:extLst>
              <a:ext uri="{FF2B5EF4-FFF2-40B4-BE49-F238E27FC236}">
                <a16:creationId xmlns:a16="http://schemas.microsoft.com/office/drawing/2014/main" id="{3731144A-2622-4C3C-A85F-9ABF6EB9281B}"/>
              </a:ext>
            </a:extLst>
          </p:cNvPr>
          <p:cNvPicPr>
            <a:picLocks noChangeAspect="1"/>
          </p:cNvPicPr>
          <p:nvPr/>
        </p:nvPicPr>
        <p:blipFill>
          <a:blip r:embed="rId2"/>
          <a:stretch>
            <a:fillRect/>
          </a:stretch>
        </p:blipFill>
        <p:spPr>
          <a:xfrm>
            <a:off x="634180" y="2651336"/>
            <a:ext cx="4852220" cy="3551185"/>
          </a:xfrm>
          <a:prstGeom prst="rect">
            <a:avLst/>
          </a:prstGeom>
        </p:spPr>
      </p:pic>
      <p:sp>
        <p:nvSpPr>
          <p:cNvPr id="10" name="CuadroTexto 9">
            <a:extLst>
              <a:ext uri="{FF2B5EF4-FFF2-40B4-BE49-F238E27FC236}">
                <a16:creationId xmlns:a16="http://schemas.microsoft.com/office/drawing/2014/main" id="{F71E77D9-995D-49A0-BEEA-F30B6B53DA48}"/>
              </a:ext>
            </a:extLst>
          </p:cNvPr>
          <p:cNvSpPr txBox="1"/>
          <p:nvPr/>
        </p:nvSpPr>
        <p:spPr>
          <a:xfrm>
            <a:off x="5943600" y="2466670"/>
            <a:ext cx="6258231" cy="2246769"/>
          </a:xfrm>
          <a:prstGeom prst="rect">
            <a:avLst/>
          </a:prstGeom>
          <a:noFill/>
        </p:spPr>
        <p:txBody>
          <a:bodyPr wrap="square">
            <a:spAutoFit/>
          </a:bodyPr>
          <a:lstStyle/>
          <a:p>
            <a:r>
              <a:rPr lang="es-CO" sz="2000" dirty="0"/>
              <a:t>La etiqueta 1 da información acerca del tamaño de la pieza , la etiqueta  2 nos dice el máximo desplazamiento y Angulo que sufre el objeto, el cuadrado 3 es el espacio en donde se puede mover el objeto. El cuadrado 4 es el margen de tolerancia (es el FOV deseado Sin embargo luego de hacer la  adaptación de la proporción del sensor (4:3 ) se obtiene el FOV del cuadrado 5.</a:t>
            </a:r>
          </a:p>
        </p:txBody>
      </p:sp>
      <p:sp>
        <p:nvSpPr>
          <p:cNvPr id="12" name="CuadroTexto 11">
            <a:extLst>
              <a:ext uri="{FF2B5EF4-FFF2-40B4-BE49-F238E27FC236}">
                <a16:creationId xmlns:a16="http://schemas.microsoft.com/office/drawing/2014/main" id="{DF865248-47A4-4A03-81D3-EECD6523E60F}"/>
              </a:ext>
            </a:extLst>
          </p:cNvPr>
          <p:cNvSpPr txBox="1"/>
          <p:nvPr/>
        </p:nvSpPr>
        <p:spPr>
          <a:xfrm>
            <a:off x="5943600" y="5141111"/>
            <a:ext cx="5958348" cy="707886"/>
          </a:xfrm>
          <a:prstGeom prst="rect">
            <a:avLst/>
          </a:prstGeom>
          <a:noFill/>
        </p:spPr>
        <p:txBody>
          <a:bodyPr wrap="square">
            <a:spAutoFit/>
          </a:bodyPr>
          <a:lstStyle/>
          <a:p>
            <a:pPr algn="l"/>
            <a:r>
              <a:rPr lang="es-CO" sz="2000" b="0" i="1" u="none" strike="noStrike" baseline="0" dirty="0"/>
              <a:t>FOV = Max tamaño+ tolerancia de posición + margen</a:t>
            </a:r>
          </a:p>
          <a:p>
            <a:pPr algn="l"/>
            <a:r>
              <a:rPr lang="es-CO" sz="2000" b="0" i="1" u="none" strike="noStrike" baseline="0" dirty="0"/>
              <a:t>+ adaptación a la proporción del sensor</a:t>
            </a:r>
            <a:endParaRPr lang="es-CO" sz="2000" i="1" dirty="0"/>
          </a:p>
        </p:txBody>
      </p:sp>
    </p:spTree>
    <p:extLst>
      <p:ext uri="{BB962C8B-B14F-4D97-AF65-F5344CB8AC3E}">
        <p14:creationId xmlns:p14="http://schemas.microsoft.com/office/powerpoint/2010/main" val="149721962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uadroTexto 2">
            <a:extLst>
              <a:ext uri="{FF2B5EF4-FFF2-40B4-BE49-F238E27FC236}">
                <a16:creationId xmlns:a16="http://schemas.microsoft.com/office/drawing/2014/main" id="{2B35ED37-71C7-4AA1-A813-6F9049F35B79}"/>
              </a:ext>
            </a:extLst>
          </p:cNvPr>
          <p:cNvSpPr txBox="1"/>
          <p:nvPr/>
        </p:nvSpPr>
        <p:spPr>
          <a:xfrm>
            <a:off x="1133389" y="527617"/>
            <a:ext cx="9182355" cy="830997"/>
          </a:xfrm>
          <a:prstGeom prst="rect">
            <a:avLst/>
          </a:prstGeom>
          <a:noFill/>
        </p:spPr>
        <p:txBody>
          <a:bodyPr wrap="square" rtlCol="0">
            <a:spAutoFit/>
          </a:bodyPr>
          <a:lstStyle/>
          <a:p>
            <a:pPr algn="ctr"/>
            <a:r>
              <a:rPr lang="es-CO" sz="2400" b="1" dirty="0">
                <a:solidFill>
                  <a:srgbClr val="C00040"/>
                </a:solidFill>
                <a:latin typeface="DIN Pro Medium" panose="020B0604020101020102" pitchFamily="34" charset="0"/>
                <a:cs typeface="DIN Pro Medium" panose="020B0604020101020102" pitchFamily="34" charset="0"/>
              </a:rPr>
              <a:t>Resolución:</a:t>
            </a:r>
          </a:p>
          <a:p>
            <a:pPr algn="ctr"/>
            <a:endParaRPr lang="es-CO" sz="2400" b="1" dirty="0">
              <a:solidFill>
                <a:srgbClr val="C00040"/>
              </a:solidFill>
              <a:latin typeface="DIN Pro Medium" panose="020B0604020101020102" pitchFamily="34" charset="0"/>
              <a:cs typeface="DIN Pro Medium" panose="020B0604020101020102" pitchFamily="34" charset="0"/>
            </a:endParaRPr>
          </a:p>
        </p:txBody>
      </p:sp>
      <p:sp>
        <p:nvSpPr>
          <p:cNvPr id="12" name="CuadroTexto 11">
            <a:extLst>
              <a:ext uri="{FF2B5EF4-FFF2-40B4-BE49-F238E27FC236}">
                <a16:creationId xmlns:a16="http://schemas.microsoft.com/office/drawing/2014/main" id="{B3D757E2-4733-4833-BEC5-6EF577FCBFB9}"/>
              </a:ext>
            </a:extLst>
          </p:cNvPr>
          <p:cNvSpPr txBox="1"/>
          <p:nvPr/>
        </p:nvSpPr>
        <p:spPr>
          <a:xfrm>
            <a:off x="962240" y="1648863"/>
            <a:ext cx="10096371" cy="4524315"/>
          </a:xfrm>
          <a:prstGeom prst="rect">
            <a:avLst/>
          </a:prstGeom>
          <a:noFill/>
        </p:spPr>
        <p:txBody>
          <a:bodyPr wrap="square">
            <a:spAutoFit/>
          </a:bodyPr>
          <a:lstStyle/>
          <a:p>
            <a:r>
              <a:rPr lang="es-CO" sz="2400" dirty="0"/>
              <a:t>Al hablar de resolución se debe hacer las siguientes distinciones:</a:t>
            </a:r>
          </a:p>
          <a:p>
            <a:endParaRPr lang="es-CO" sz="2400" dirty="0"/>
          </a:p>
          <a:p>
            <a:pPr marL="342900" indent="-342900">
              <a:buFont typeface="Arial" panose="020B0604020202020204" pitchFamily="34" charset="0"/>
              <a:buChar char="•"/>
            </a:pPr>
            <a:r>
              <a:rPr lang="es-CO" sz="2400" b="1" dirty="0"/>
              <a:t>Resolución del sensor de cámara:  </a:t>
            </a:r>
            <a:r>
              <a:rPr lang="es-CO" sz="2400" dirty="0"/>
              <a:t>Es el numero de filas y columnas  que una cámara provee y es medido en pixeles. Por ejemplo : 640 x 480</a:t>
            </a:r>
          </a:p>
          <a:p>
            <a:pPr marL="342900" indent="-342900">
              <a:buFont typeface="Arial" panose="020B0604020202020204" pitchFamily="34" charset="0"/>
              <a:buChar char="•"/>
            </a:pPr>
            <a:endParaRPr lang="es-CO" sz="2400" b="1" dirty="0"/>
          </a:p>
          <a:p>
            <a:pPr marL="342900" indent="-342900">
              <a:buFont typeface="Arial" panose="020B0604020202020204" pitchFamily="34" charset="0"/>
              <a:buChar char="•"/>
            </a:pPr>
            <a:endParaRPr lang="es-CO" sz="2400" b="1" dirty="0"/>
          </a:p>
          <a:p>
            <a:pPr marL="342900" indent="-342900">
              <a:buFont typeface="Arial" panose="020B0604020202020204" pitchFamily="34" charset="0"/>
              <a:buChar char="•"/>
            </a:pPr>
            <a:r>
              <a:rPr lang="es-CO" sz="2400" b="1" dirty="0"/>
              <a:t>Resolución espacial: </a:t>
            </a:r>
            <a:r>
              <a:rPr lang="es-CO" sz="2400" dirty="0"/>
              <a:t>Esta relacionado con el mapeo de objetos del mundo real a el sensor. Se mide normalmente en mm/pixel y depende de la resolución de la cámara y el campo de visión</a:t>
            </a:r>
          </a:p>
          <a:p>
            <a:pPr marL="342900" indent="-342900">
              <a:buFont typeface="Arial" panose="020B0604020202020204" pitchFamily="34" charset="0"/>
              <a:buChar char="•"/>
            </a:pPr>
            <a:endParaRPr lang="es-CO" sz="2400" dirty="0"/>
          </a:p>
          <a:p>
            <a:pPr marL="342900" indent="-342900">
              <a:buFont typeface="Arial" panose="020B0604020202020204" pitchFamily="34" charset="0"/>
              <a:buChar char="•"/>
            </a:pPr>
            <a:endParaRPr lang="es-CO" sz="2400" b="1" dirty="0"/>
          </a:p>
          <a:p>
            <a:pPr marL="342900" indent="-342900">
              <a:buFont typeface="Arial" panose="020B0604020202020204" pitchFamily="34" charset="0"/>
              <a:buChar char="•"/>
            </a:pPr>
            <a:endParaRPr lang="es-CO" sz="2400" b="1" dirty="0"/>
          </a:p>
        </p:txBody>
      </p:sp>
    </p:spTree>
    <p:extLst>
      <p:ext uri="{BB962C8B-B14F-4D97-AF65-F5344CB8AC3E}">
        <p14:creationId xmlns:p14="http://schemas.microsoft.com/office/powerpoint/2010/main" val="206599166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uadroTexto 2">
            <a:extLst>
              <a:ext uri="{FF2B5EF4-FFF2-40B4-BE49-F238E27FC236}">
                <a16:creationId xmlns:a16="http://schemas.microsoft.com/office/drawing/2014/main" id="{9D2D035F-A0B1-47B9-9BE8-9568D1316861}"/>
              </a:ext>
            </a:extLst>
          </p:cNvPr>
          <p:cNvSpPr txBox="1"/>
          <p:nvPr/>
        </p:nvSpPr>
        <p:spPr>
          <a:xfrm>
            <a:off x="575187" y="382012"/>
            <a:ext cx="10132142" cy="2677656"/>
          </a:xfrm>
          <a:prstGeom prst="rect">
            <a:avLst/>
          </a:prstGeom>
          <a:noFill/>
        </p:spPr>
        <p:txBody>
          <a:bodyPr wrap="square">
            <a:spAutoFit/>
          </a:bodyPr>
          <a:lstStyle/>
          <a:p>
            <a:pPr marL="342900" indent="-342900">
              <a:buFont typeface="Arial" panose="020B0604020202020204" pitchFamily="34" charset="0"/>
              <a:buChar char="•"/>
            </a:pPr>
            <a:r>
              <a:rPr lang="es-CO" sz="2400" b="1" dirty="0"/>
              <a:t>Precisión de medición: </a:t>
            </a:r>
            <a:r>
              <a:rPr lang="es-CO" sz="2400" dirty="0"/>
              <a:t>Es el performance general del sistema, es la mínima característica que puede ser medida y dependiendo del algoritmo puede ser diferente a la resolución espacial . En el procesamiento de la imagen  el contraste de la característica y el algoritmo deciden que tan medible es una característica, si el contraste de un pequeño defecto es pequeño entonces un único pixel puede no ser suficiente para detectarlo, se pueden necesitar entonces 4-5 pixeles . Por otro lado algoritmos afectan la precisión</a:t>
            </a:r>
          </a:p>
        </p:txBody>
      </p:sp>
      <p:graphicFrame>
        <p:nvGraphicFramePr>
          <p:cNvPr id="4" name="Tabla 4">
            <a:extLst>
              <a:ext uri="{FF2B5EF4-FFF2-40B4-BE49-F238E27FC236}">
                <a16:creationId xmlns:a16="http://schemas.microsoft.com/office/drawing/2014/main" id="{7AF20F30-8553-4237-AA09-D16BC2DE851E}"/>
              </a:ext>
            </a:extLst>
          </p:cNvPr>
          <p:cNvGraphicFramePr>
            <a:graphicFrameLocks noGrp="1"/>
          </p:cNvGraphicFramePr>
          <p:nvPr>
            <p:extLst>
              <p:ext uri="{D42A27DB-BD31-4B8C-83A1-F6EECF244321}">
                <p14:modId xmlns:p14="http://schemas.microsoft.com/office/powerpoint/2010/main" val="1963276754"/>
              </p:ext>
            </p:extLst>
          </p:nvPr>
        </p:nvGraphicFramePr>
        <p:xfrm>
          <a:off x="972574" y="3429000"/>
          <a:ext cx="8128000" cy="1483360"/>
        </p:xfrm>
        <a:graphic>
          <a:graphicData uri="http://schemas.openxmlformats.org/drawingml/2006/table">
            <a:tbl>
              <a:tblPr firstRow="1" bandRow="1">
                <a:tableStyleId>{073A0DAA-6AF3-43AB-8588-CEC1D06C72B9}</a:tableStyleId>
              </a:tblPr>
              <a:tblGrid>
                <a:gridCol w="4064000">
                  <a:extLst>
                    <a:ext uri="{9D8B030D-6E8A-4147-A177-3AD203B41FA5}">
                      <a16:colId xmlns:a16="http://schemas.microsoft.com/office/drawing/2014/main" val="1908164990"/>
                    </a:ext>
                  </a:extLst>
                </a:gridCol>
                <a:gridCol w="4064000">
                  <a:extLst>
                    <a:ext uri="{9D8B030D-6E8A-4147-A177-3AD203B41FA5}">
                      <a16:colId xmlns:a16="http://schemas.microsoft.com/office/drawing/2014/main" val="3064521958"/>
                    </a:ext>
                  </a:extLst>
                </a:gridCol>
              </a:tblGrid>
              <a:tr h="370840">
                <a:tc>
                  <a:txBody>
                    <a:bodyPr/>
                    <a:lstStyle/>
                    <a:p>
                      <a:r>
                        <a:rPr lang="es-CO" dirty="0"/>
                        <a:t>Algoritmo</a:t>
                      </a:r>
                    </a:p>
                  </a:txBody>
                  <a:tcPr/>
                </a:tc>
                <a:tc>
                  <a:txBody>
                    <a:bodyPr/>
                    <a:lstStyle/>
                    <a:p>
                      <a:r>
                        <a:rPr lang="es-CO" dirty="0"/>
                        <a:t>Precisión en el pixel</a:t>
                      </a:r>
                    </a:p>
                  </a:txBody>
                  <a:tcPr/>
                </a:tc>
                <a:extLst>
                  <a:ext uri="{0D108BD9-81ED-4DB2-BD59-A6C34878D82A}">
                    <a16:rowId xmlns:a16="http://schemas.microsoft.com/office/drawing/2014/main" val="286489884"/>
                  </a:ext>
                </a:extLst>
              </a:tr>
              <a:tr h="370840">
                <a:tc>
                  <a:txBody>
                    <a:bodyPr/>
                    <a:lstStyle/>
                    <a:p>
                      <a:r>
                        <a:rPr lang="es-CO" dirty="0"/>
                        <a:t>Detección de bordes</a:t>
                      </a:r>
                    </a:p>
                  </a:txBody>
                  <a:tcPr/>
                </a:tc>
                <a:tc>
                  <a:txBody>
                    <a:bodyPr/>
                    <a:lstStyle/>
                    <a:p>
                      <a:r>
                        <a:rPr lang="es-CO" dirty="0"/>
                        <a:t>1/3</a:t>
                      </a:r>
                    </a:p>
                  </a:txBody>
                  <a:tcPr/>
                </a:tc>
                <a:extLst>
                  <a:ext uri="{0D108BD9-81ED-4DB2-BD59-A6C34878D82A}">
                    <a16:rowId xmlns:a16="http://schemas.microsoft.com/office/drawing/2014/main" val="1733827771"/>
                  </a:ext>
                </a:extLst>
              </a:tr>
              <a:tr h="370840">
                <a:tc>
                  <a:txBody>
                    <a:bodyPr/>
                    <a:lstStyle/>
                    <a:p>
                      <a:r>
                        <a:rPr lang="es-CO" dirty="0"/>
                        <a:t>Blob(objetos binarios)</a:t>
                      </a:r>
                    </a:p>
                  </a:txBody>
                  <a:tcPr/>
                </a:tc>
                <a:tc>
                  <a:txBody>
                    <a:bodyPr/>
                    <a:lstStyle/>
                    <a:p>
                      <a:r>
                        <a:rPr lang="es-CO" dirty="0"/>
                        <a:t>3</a:t>
                      </a:r>
                    </a:p>
                  </a:txBody>
                  <a:tcPr/>
                </a:tc>
                <a:extLst>
                  <a:ext uri="{0D108BD9-81ED-4DB2-BD59-A6C34878D82A}">
                    <a16:rowId xmlns:a16="http://schemas.microsoft.com/office/drawing/2014/main" val="755894933"/>
                  </a:ext>
                </a:extLst>
              </a:tr>
              <a:tr h="370840">
                <a:tc>
                  <a:txBody>
                    <a:bodyPr/>
                    <a:lstStyle/>
                    <a:p>
                      <a:r>
                        <a:rPr lang="es-CO" dirty="0"/>
                        <a:t>Emparejamiento de patrones</a:t>
                      </a:r>
                    </a:p>
                  </a:txBody>
                  <a:tcPr/>
                </a:tc>
                <a:tc>
                  <a:txBody>
                    <a:bodyPr/>
                    <a:lstStyle/>
                    <a:p>
                      <a:r>
                        <a:rPr lang="es-CO" dirty="0"/>
                        <a:t>1</a:t>
                      </a:r>
                    </a:p>
                  </a:txBody>
                  <a:tcPr/>
                </a:tc>
                <a:extLst>
                  <a:ext uri="{0D108BD9-81ED-4DB2-BD59-A6C34878D82A}">
                    <a16:rowId xmlns:a16="http://schemas.microsoft.com/office/drawing/2014/main" val="881766824"/>
                  </a:ext>
                </a:extLst>
              </a:tr>
            </a:tbl>
          </a:graphicData>
        </a:graphic>
      </p:graphicFrame>
      <p:sp>
        <p:nvSpPr>
          <p:cNvPr id="6" name="CuadroTexto 5">
            <a:extLst>
              <a:ext uri="{FF2B5EF4-FFF2-40B4-BE49-F238E27FC236}">
                <a16:creationId xmlns:a16="http://schemas.microsoft.com/office/drawing/2014/main" id="{2C1D5554-3D07-4ECE-ACF8-C57C81F32981}"/>
              </a:ext>
            </a:extLst>
          </p:cNvPr>
          <p:cNvSpPr txBox="1"/>
          <p:nvPr/>
        </p:nvSpPr>
        <p:spPr>
          <a:xfrm>
            <a:off x="1024192" y="5097026"/>
            <a:ext cx="10132142" cy="1200329"/>
          </a:xfrm>
          <a:prstGeom prst="rect">
            <a:avLst/>
          </a:prstGeom>
          <a:noFill/>
        </p:spPr>
        <p:txBody>
          <a:bodyPr wrap="square">
            <a:spAutoFit/>
          </a:bodyPr>
          <a:lstStyle/>
          <a:p>
            <a:r>
              <a:rPr lang="es-CO" sz="2400" dirty="0"/>
              <a:t>De esta manera  la resolución espacial  que es necesaria  para realizar una medición precisa  depende de el contraste de la característica y del algoritmo a utilizar</a:t>
            </a:r>
          </a:p>
        </p:txBody>
      </p:sp>
    </p:spTree>
    <p:extLst>
      <p:ext uri="{BB962C8B-B14F-4D97-AF65-F5344CB8AC3E}">
        <p14:creationId xmlns:p14="http://schemas.microsoft.com/office/powerpoint/2010/main" val="144184001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uadroTexto 2">
            <a:extLst>
              <a:ext uri="{FF2B5EF4-FFF2-40B4-BE49-F238E27FC236}">
                <a16:creationId xmlns:a16="http://schemas.microsoft.com/office/drawing/2014/main" id="{2B35ED37-71C7-4AA1-A813-6F9049F35B79}"/>
              </a:ext>
            </a:extLst>
          </p:cNvPr>
          <p:cNvSpPr txBox="1"/>
          <p:nvPr/>
        </p:nvSpPr>
        <p:spPr>
          <a:xfrm>
            <a:off x="824974" y="442944"/>
            <a:ext cx="9182355" cy="523220"/>
          </a:xfrm>
          <a:prstGeom prst="rect">
            <a:avLst/>
          </a:prstGeom>
          <a:noFill/>
        </p:spPr>
        <p:txBody>
          <a:bodyPr wrap="square" rtlCol="0">
            <a:spAutoFit/>
          </a:bodyPr>
          <a:lstStyle/>
          <a:p>
            <a:r>
              <a:rPr lang="es-CO" sz="2800" b="1" dirty="0">
                <a:solidFill>
                  <a:srgbClr val="C00040"/>
                </a:solidFill>
                <a:latin typeface="DIN Pro Medium" panose="020B0604020101020102" pitchFamily="34" charset="0"/>
                <a:cs typeface="DIN Pro Medium" panose="020B0604020101020102" pitchFamily="34" charset="0"/>
              </a:rPr>
              <a:t>Cámaras: Funcionamiento Básico</a:t>
            </a:r>
          </a:p>
        </p:txBody>
      </p:sp>
      <p:pic>
        <p:nvPicPr>
          <p:cNvPr id="1026" name="Picture 2" descr="Cámaras de Visión Artificial – Escaneo de Área | FLIR Systems">
            <a:extLst>
              <a:ext uri="{FF2B5EF4-FFF2-40B4-BE49-F238E27FC236}">
                <a16:creationId xmlns:a16="http://schemas.microsoft.com/office/drawing/2014/main" id="{F237DC52-0EDE-4190-9878-CC12F7C91DF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73413" y="1223882"/>
            <a:ext cx="7081272" cy="2819976"/>
          </a:xfrm>
          <a:prstGeom prst="rect">
            <a:avLst/>
          </a:prstGeom>
          <a:noFill/>
          <a:extLst>
            <a:ext uri="{909E8E84-426E-40DD-AFC4-6F175D3DCCD1}">
              <a14:hiddenFill xmlns:a14="http://schemas.microsoft.com/office/drawing/2010/main">
                <a:solidFill>
                  <a:srgbClr val="FFFFFF"/>
                </a:solidFill>
              </a14:hiddenFill>
            </a:ext>
          </a:extLst>
        </p:spPr>
      </p:pic>
      <p:sp>
        <p:nvSpPr>
          <p:cNvPr id="7" name="CuadroTexto 6">
            <a:extLst>
              <a:ext uri="{FF2B5EF4-FFF2-40B4-BE49-F238E27FC236}">
                <a16:creationId xmlns:a16="http://schemas.microsoft.com/office/drawing/2014/main" id="{94835734-4467-4383-996F-36C416E8981D}"/>
              </a:ext>
            </a:extLst>
          </p:cNvPr>
          <p:cNvSpPr txBox="1"/>
          <p:nvPr/>
        </p:nvSpPr>
        <p:spPr>
          <a:xfrm>
            <a:off x="7822658" y="1212973"/>
            <a:ext cx="4369342" cy="2554545"/>
          </a:xfrm>
          <a:prstGeom prst="rect">
            <a:avLst/>
          </a:prstGeom>
          <a:noFill/>
        </p:spPr>
        <p:txBody>
          <a:bodyPr wrap="square">
            <a:spAutoFit/>
          </a:bodyPr>
          <a:lstStyle/>
          <a:p>
            <a:r>
              <a:rPr lang="es-CO" sz="2000" dirty="0"/>
              <a:t>Las cámaras son  dispositivos de adquisición de imágenes que reciben un patrón de iluminación de un sistema óptico y convierte la señal de los fotones en señales eléctricas  digitales que representa las variaciones temporales y espaciales de la luz incidente. </a:t>
            </a:r>
            <a:endParaRPr lang="es-CO" sz="2000" b="0" dirty="0"/>
          </a:p>
        </p:txBody>
      </p:sp>
      <p:sp>
        <p:nvSpPr>
          <p:cNvPr id="8" name="CuadroTexto 7">
            <a:extLst>
              <a:ext uri="{FF2B5EF4-FFF2-40B4-BE49-F238E27FC236}">
                <a16:creationId xmlns:a16="http://schemas.microsoft.com/office/drawing/2014/main" id="{C12C5653-1956-482B-8962-A24E78E78B0B}"/>
              </a:ext>
            </a:extLst>
          </p:cNvPr>
          <p:cNvSpPr txBox="1"/>
          <p:nvPr/>
        </p:nvSpPr>
        <p:spPr>
          <a:xfrm>
            <a:off x="475214" y="4476064"/>
            <a:ext cx="10986845" cy="1323439"/>
          </a:xfrm>
          <a:prstGeom prst="rect">
            <a:avLst/>
          </a:prstGeom>
          <a:noFill/>
        </p:spPr>
        <p:txBody>
          <a:bodyPr wrap="square">
            <a:spAutoFit/>
          </a:bodyPr>
          <a:lstStyle/>
          <a:p>
            <a:pPr algn="l"/>
            <a:r>
              <a:rPr lang="es-CO" sz="2000" dirty="0"/>
              <a:t>Para construir dichos dispositivos se debe combinar un sensor de imagen con una electrónica para operar de tal manera que se suplan las necesidades mecánicas, medioambientales, eléctricas y ópticas del sistema. Un entendimiento de las características del sensor afectara de manera inmediata la operación y el desempeño de un sistema de visión artificial.</a:t>
            </a:r>
            <a:endParaRPr lang="es-CO" sz="1600" b="0" i="0" u="none" strike="noStrike" baseline="0" dirty="0">
              <a:latin typeface="AdvP7627"/>
            </a:endParaRPr>
          </a:p>
        </p:txBody>
      </p:sp>
    </p:spTree>
    <p:extLst>
      <p:ext uri="{BB962C8B-B14F-4D97-AF65-F5344CB8AC3E}">
        <p14:creationId xmlns:p14="http://schemas.microsoft.com/office/powerpoint/2010/main" val="208943791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uadroTexto 2">
            <a:extLst>
              <a:ext uri="{FF2B5EF4-FFF2-40B4-BE49-F238E27FC236}">
                <a16:creationId xmlns:a16="http://schemas.microsoft.com/office/drawing/2014/main" id="{2B35ED37-71C7-4AA1-A813-6F9049F35B79}"/>
              </a:ext>
            </a:extLst>
          </p:cNvPr>
          <p:cNvSpPr txBox="1"/>
          <p:nvPr/>
        </p:nvSpPr>
        <p:spPr>
          <a:xfrm>
            <a:off x="1394470" y="409630"/>
            <a:ext cx="9182355" cy="523220"/>
          </a:xfrm>
          <a:prstGeom prst="rect">
            <a:avLst/>
          </a:prstGeom>
          <a:noFill/>
        </p:spPr>
        <p:txBody>
          <a:bodyPr wrap="square" rtlCol="0">
            <a:spAutoFit/>
          </a:bodyPr>
          <a:lstStyle/>
          <a:p>
            <a:pPr algn="ctr"/>
            <a:r>
              <a:rPr lang="es-CO" sz="2800" b="1" dirty="0">
                <a:solidFill>
                  <a:srgbClr val="C00040"/>
                </a:solidFill>
                <a:latin typeface="DIN Pro Medium" panose="020B0604020101020102" pitchFamily="34" charset="0"/>
                <a:cs typeface="DIN Pro Medium" panose="020B0604020101020102" pitchFamily="34" charset="0"/>
              </a:rPr>
              <a:t>Calculo de resolución</a:t>
            </a:r>
          </a:p>
        </p:txBody>
      </p:sp>
      <p:sp>
        <p:nvSpPr>
          <p:cNvPr id="12" name="CuadroTexto 11">
            <a:extLst>
              <a:ext uri="{FF2B5EF4-FFF2-40B4-BE49-F238E27FC236}">
                <a16:creationId xmlns:a16="http://schemas.microsoft.com/office/drawing/2014/main" id="{B3D757E2-4733-4833-BEC5-6EF577FCBFB9}"/>
              </a:ext>
            </a:extLst>
          </p:cNvPr>
          <p:cNvSpPr txBox="1"/>
          <p:nvPr/>
        </p:nvSpPr>
        <p:spPr>
          <a:xfrm>
            <a:off x="607995" y="989282"/>
            <a:ext cx="9671631" cy="830997"/>
          </a:xfrm>
          <a:prstGeom prst="rect">
            <a:avLst/>
          </a:prstGeom>
          <a:noFill/>
        </p:spPr>
        <p:txBody>
          <a:bodyPr wrap="square">
            <a:spAutoFit/>
          </a:bodyPr>
          <a:lstStyle/>
          <a:p>
            <a:r>
              <a:rPr lang="es-CO" sz="2400" dirty="0"/>
              <a:t>El tamaño de la mínima característica a analizar y el numero de pixeles necesarios para mapear  esta característica son cruciales:</a:t>
            </a:r>
          </a:p>
        </p:txBody>
      </p:sp>
      <mc:AlternateContent xmlns:mc="http://schemas.openxmlformats.org/markup-compatibility/2006" xmlns:a14="http://schemas.microsoft.com/office/drawing/2010/main">
        <mc:Choice Requires="a14">
          <p:sp>
            <p:nvSpPr>
              <p:cNvPr id="2" name="CuadroTexto 1">
                <a:extLst>
                  <a:ext uri="{FF2B5EF4-FFF2-40B4-BE49-F238E27FC236}">
                    <a16:creationId xmlns:a16="http://schemas.microsoft.com/office/drawing/2014/main" id="{4BCBE4C6-7EE0-4353-A1AF-2C9437BB463D}"/>
                  </a:ext>
                </a:extLst>
              </p:cNvPr>
              <p:cNvSpPr txBox="1"/>
              <p:nvPr/>
            </p:nvSpPr>
            <p:spPr>
              <a:xfrm>
                <a:off x="607995" y="2079523"/>
                <a:ext cx="2698954" cy="809581"/>
              </a:xfrm>
              <a:prstGeom prst="rect">
                <a:avLst/>
              </a:prstGeom>
              <a:noFill/>
            </p:spPr>
            <p:txBody>
              <a:bodyPr wrap="square" lIns="0" tIns="0" rIns="0" bIns="0" rtlCol="0">
                <a:spAutoFit/>
              </a:bodyPr>
              <a:lstStyle/>
              <a:p>
                <a:pPr/>
                <a14:m>
                  <m:oMathPara xmlns:m="http://schemas.openxmlformats.org/officeDocument/2006/math">
                    <m:oMathParaPr>
                      <m:jc m:val="centerGroup"/>
                    </m:oMathParaPr>
                    <m:oMath xmlns:m="http://schemas.openxmlformats.org/officeDocument/2006/math">
                      <m:r>
                        <a:rPr lang="es-CO" sz="2800" b="0" i="1" smtClean="0">
                          <a:latin typeface="Cambria Math" panose="02040503050406030204" pitchFamily="18" charset="0"/>
                        </a:rPr>
                        <m:t>𝑅𝑠</m:t>
                      </m:r>
                      <m:r>
                        <a:rPr lang="es-CO" sz="2800" b="0" i="1" smtClean="0">
                          <a:latin typeface="Cambria Math" panose="02040503050406030204" pitchFamily="18" charset="0"/>
                        </a:rPr>
                        <m:t> =</m:t>
                      </m:r>
                      <m:f>
                        <m:fPr>
                          <m:ctrlPr>
                            <a:rPr lang="es-CO" sz="2800" b="0" i="1" smtClean="0">
                              <a:latin typeface="Cambria Math" panose="02040503050406030204" pitchFamily="18" charset="0"/>
                            </a:rPr>
                          </m:ctrlPr>
                        </m:fPr>
                        <m:num>
                          <m:r>
                            <a:rPr lang="es-CO" sz="2800" b="0" i="1" smtClean="0">
                              <a:latin typeface="Cambria Math" panose="02040503050406030204" pitchFamily="18" charset="0"/>
                            </a:rPr>
                            <m:t>𝐹𝑂𝑉</m:t>
                          </m:r>
                        </m:num>
                        <m:den>
                          <m:r>
                            <a:rPr lang="es-CO" sz="2800" b="0" i="1" smtClean="0">
                              <a:latin typeface="Cambria Math" panose="02040503050406030204" pitchFamily="18" charset="0"/>
                            </a:rPr>
                            <m:t>𝑅𝑐</m:t>
                          </m:r>
                        </m:den>
                      </m:f>
                    </m:oMath>
                  </m:oMathPara>
                </a14:m>
                <a:endParaRPr lang="es-CO" sz="2800" dirty="0"/>
              </a:p>
            </p:txBody>
          </p:sp>
        </mc:Choice>
        <mc:Fallback xmlns="">
          <p:sp>
            <p:nvSpPr>
              <p:cNvPr id="2" name="CuadroTexto 1">
                <a:extLst>
                  <a:ext uri="{FF2B5EF4-FFF2-40B4-BE49-F238E27FC236}">
                    <a16:creationId xmlns:a16="http://schemas.microsoft.com/office/drawing/2014/main" id="{4BCBE4C6-7EE0-4353-A1AF-2C9437BB463D}"/>
                  </a:ext>
                </a:extLst>
              </p:cNvPr>
              <p:cNvSpPr txBox="1">
                <a:spLocks noRot="1" noChangeAspect="1" noMove="1" noResize="1" noEditPoints="1" noAdjustHandles="1" noChangeArrowheads="1" noChangeShapeType="1" noTextEdit="1"/>
              </p:cNvSpPr>
              <p:nvPr/>
            </p:nvSpPr>
            <p:spPr>
              <a:xfrm>
                <a:off x="607995" y="2079523"/>
                <a:ext cx="2698954" cy="809581"/>
              </a:xfrm>
              <a:prstGeom prst="rect">
                <a:avLst/>
              </a:prstGeom>
              <a:blipFill>
                <a:blip r:embed="rId2"/>
                <a:stretch>
                  <a:fillRect/>
                </a:stretch>
              </a:blipFill>
            </p:spPr>
            <p:txBody>
              <a:bodyPr/>
              <a:lstStyle/>
              <a:p>
                <a:r>
                  <a:rPr lang="es-CO">
                    <a:noFill/>
                  </a:rPr>
                  <a:t> </a:t>
                </a:r>
              </a:p>
            </p:txBody>
          </p:sp>
        </mc:Fallback>
      </mc:AlternateContent>
      <p:sp>
        <p:nvSpPr>
          <p:cNvPr id="7" name="CuadroTexto 6">
            <a:extLst>
              <a:ext uri="{FF2B5EF4-FFF2-40B4-BE49-F238E27FC236}">
                <a16:creationId xmlns:a16="http://schemas.microsoft.com/office/drawing/2014/main" id="{55DACE29-A99A-4A72-A1CC-F0A09F5A8275}"/>
              </a:ext>
            </a:extLst>
          </p:cNvPr>
          <p:cNvSpPr txBox="1"/>
          <p:nvPr/>
        </p:nvSpPr>
        <p:spPr>
          <a:xfrm>
            <a:off x="4470993" y="2079523"/>
            <a:ext cx="6708284" cy="646331"/>
          </a:xfrm>
          <a:prstGeom prst="rect">
            <a:avLst/>
          </a:prstGeom>
          <a:noFill/>
        </p:spPr>
        <p:txBody>
          <a:bodyPr wrap="square">
            <a:spAutoFit/>
          </a:bodyPr>
          <a:lstStyle/>
          <a:p>
            <a:r>
              <a:rPr lang="es-CO" i="1" dirty="0"/>
              <a:t>Donde </a:t>
            </a:r>
            <a:r>
              <a:rPr lang="es-CO" i="1" dirty="0" err="1"/>
              <a:t>Rs</a:t>
            </a:r>
            <a:r>
              <a:rPr lang="es-CO" i="1" dirty="0"/>
              <a:t> es la resolución espacial(mm/pixel) , </a:t>
            </a:r>
            <a:r>
              <a:rPr lang="es-CO" i="1" dirty="0" err="1"/>
              <a:t>Rc</a:t>
            </a:r>
            <a:r>
              <a:rPr lang="es-CO" i="1" dirty="0"/>
              <a:t> es la resolución de  la cámara(pixel)  y FOV  es el campo de visión (mm)</a:t>
            </a:r>
          </a:p>
        </p:txBody>
      </p:sp>
      <p:sp>
        <p:nvSpPr>
          <p:cNvPr id="9" name="CuadroTexto 8">
            <a:extLst>
              <a:ext uri="{FF2B5EF4-FFF2-40B4-BE49-F238E27FC236}">
                <a16:creationId xmlns:a16="http://schemas.microsoft.com/office/drawing/2014/main" id="{05540540-E1E1-487A-B946-1ED9C37B19FF}"/>
              </a:ext>
            </a:extLst>
          </p:cNvPr>
          <p:cNvSpPr txBox="1"/>
          <p:nvPr/>
        </p:nvSpPr>
        <p:spPr>
          <a:xfrm>
            <a:off x="870155" y="3244334"/>
            <a:ext cx="6105832" cy="461665"/>
          </a:xfrm>
          <a:prstGeom prst="rect">
            <a:avLst/>
          </a:prstGeom>
          <a:noFill/>
        </p:spPr>
        <p:txBody>
          <a:bodyPr wrap="square">
            <a:spAutoFit/>
          </a:bodyPr>
          <a:lstStyle/>
          <a:p>
            <a:r>
              <a:rPr lang="es-CO" sz="2400" dirty="0"/>
              <a:t>Ahora la resolución espacial se define como :</a:t>
            </a:r>
          </a:p>
        </p:txBody>
      </p:sp>
      <mc:AlternateContent xmlns:mc="http://schemas.openxmlformats.org/markup-compatibility/2006" xmlns:a14="http://schemas.microsoft.com/office/drawing/2010/main">
        <mc:Choice Requires="a14">
          <p:sp>
            <p:nvSpPr>
              <p:cNvPr id="11" name="CuadroTexto 10">
                <a:extLst>
                  <a:ext uri="{FF2B5EF4-FFF2-40B4-BE49-F238E27FC236}">
                    <a16:creationId xmlns:a16="http://schemas.microsoft.com/office/drawing/2014/main" id="{C3670732-F43D-4365-86FE-A57B251DC4C7}"/>
                  </a:ext>
                </a:extLst>
              </p:cNvPr>
              <p:cNvSpPr txBox="1"/>
              <p:nvPr/>
            </p:nvSpPr>
            <p:spPr>
              <a:xfrm>
                <a:off x="870155" y="3819658"/>
                <a:ext cx="2521974" cy="987001"/>
              </a:xfrm>
              <a:prstGeom prst="rect">
                <a:avLst/>
              </a:prstGeom>
              <a:noFill/>
            </p:spPr>
            <p:txBody>
              <a:bodyPr wrap="square">
                <a:spAutoFit/>
              </a:bodyPr>
              <a:lstStyle/>
              <a:p>
                <a:pPr/>
                <a14:m>
                  <m:oMathPara xmlns:m="http://schemas.openxmlformats.org/officeDocument/2006/math">
                    <m:oMathParaPr>
                      <m:jc m:val="centerGroup"/>
                    </m:oMathParaPr>
                    <m:oMath xmlns:m="http://schemas.openxmlformats.org/officeDocument/2006/math">
                      <m:r>
                        <a:rPr lang="es-CO" sz="2800" b="0" i="1" smtClean="0">
                          <a:latin typeface="Cambria Math" panose="02040503050406030204" pitchFamily="18" charset="0"/>
                        </a:rPr>
                        <m:t>𝑅𝑠</m:t>
                      </m:r>
                      <m:r>
                        <a:rPr lang="es-CO" sz="2800" b="0" i="1" smtClean="0">
                          <a:latin typeface="Cambria Math" panose="02040503050406030204" pitchFamily="18" charset="0"/>
                        </a:rPr>
                        <m:t> =</m:t>
                      </m:r>
                      <m:f>
                        <m:fPr>
                          <m:ctrlPr>
                            <a:rPr lang="es-CO" sz="2800" b="0" i="1" smtClean="0">
                              <a:latin typeface="Cambria Math" panose="02040503050406030204" pitchFamily="18" charset="0"/>
                            </a:rPr>
                          </m:ctrlPr>
                        </m:fPr>
                        <m:num>
                          <m:r>
                            <a:rPr lang="es-CO" sz="2800" b="0" i="1" smtClean="0">
                              <a:latin typeface="Cambria Math" panose="02040503050406030204" pitchFamily="18" charset="0"/>
                            </a:rPr>
                            <m:t>𝑆𝑓</m:t>
                          </m:r>
                        </m:num>
                        <m:den>
                          <m:r>
                            <a:rPr lang="es-CO" sz="2800" b="0" i="1" smtClean="0">
                              <a:latin typeface="Cambria Math" panose="02040503050406030204" pitchFamily="18" charset="0"/>
                            </a:rPr>
                            <m:t>𝑁𝑓</m:t>
                          </m:r>
                        </m:den>
                      </m:f>
                    </m:oMath>
                  </m:oMathPara>
                </a14:m>
                <a:endParaRPr lang="es-CO" sz="2800" dirty="0"/>
              </a:p>
            </p:txBody>
          </p:sp>
        </mc:Choice>
        <mc:Fallback xmlns="">
          <p:sp>
            <p:nvSpPr>
              <p:cNvPr id="11" name="CuadroTexto 10">
                <a:extLst>
                  <a:ext uri="{FF2B5EF4-FFF2-40B4-BE49-F238E27FC236}">
                    <a16:creationId xmlns:a16="http://schemas.microsoft.com/office/drawing/2014/main" id="{C3670732-F43D-4365-86FE-A57B251DC4C7}"/>
                  </a:ext>
                </a:extLst>
              </p:cNvPr>
              <p:cNvSpPr txBox="1">
                <a:spLocks noRot="1" noChangeAspect="1" noMove="1" noResize="1" noEditPoints="1" noAdjustHandles="1" noChangeArrowheads="1" noChangeShapeType="1" noTextEdit="1"/>
              </p:cNvSpPr>
              <p:nvPr/>
            </p:nvSpPr>
            <p:spPr>
              <a:xfrm>
                <a:off x="870155" y="3819658"/>
                <a:ext cx="2521974" cy="987001"/>
              </a:xfrm>
              <a:prstGeom prst="rect">
                <a:avLst/>
              </a:prstGeom>
              <a:blipFill>
                <a:blip r:embed="rId3"/>
                <a:stretch>
                  <a:fillRect/>
                </a:stretch>
              </a:blipFill>
            </p:spPr>
            <p:txBody>
              <a:bodyPr/>
              <a:lstStyle/>
              <a:p>
                <a:r>
                  <a:rPr lang="es-CO">
                    <a:noFill/>
                  </a:rPr>
                  <a:t> </a:t>
                </a:r>
              </a:p>
            </p:txBody>
          </p:sp>
        </mc:Fallback>
      </mc:AlternateContent>
      <p:sp>
        <p:nvSpPr>
          <p:cNvPr id="13" name="CuadroTexto 12">
            <a:extLst>
              <a:ext uri="{FF2B5EF4-FFF2-40B4-BE49-F238E27FC236}">
                <a16:creationId xmlns:a16="http://schemas.microsoft.com/office/drawing/2014/main" id="{7273CD9E-5E66-4983-B683-831B5E0B90C3}"/>
              </a:ext>
            </a:extLst>
          </p:cNvPr>
          <p:cNvSpPr txBox="1"/>
          <p:nvPr/>
        </p:nvSpPr>
        <p:spPr>
          <a:xfrm>
            <a:off x="4343173" y="4160328"/>
            <a:ext cx="6708284" cy="646331"/>
          </a:xfrm>
          <a:prstGeom prst="rect">
            <a:avLst/>
          </a:prstGeom>
          <a:noFill/>
        </p:spPr>
        <p:txBody>
          <a:bodyPr wrap="square">
            <a:spAutoFit/>
          </a:bodyPr>
          <a:lstStyle/>
          <a:p>
            <a:r>
              <a:rPr lang="es-CO" i="1" dirty="0"/>
              <a:t>Donde </a:t>
            </a:r>
            <a:r>
              <a:rPr lang="es-CO" i="1" dirty="0" err="1"/>
              <a:t>Sf</a:t>
            </a:r>
            <a:r>
              <a:rPr lang="es-CO" i="1" dirty="0"/>
              <a:t> es el tamaño mínimo de la característica(mm), y </a:t>
            </a:r>
            <a:r>
              <a:rPr lang="es-CO" i="1" dirty="0" err="1"/>
              <a:t>Nf</a:t>
            </a:r>
            <a:r>
              <a:rPr lang="es-CO" i="1" dirty="0"/>
              <a:t>  es el numero de pixeles para mapear dicha característica(pixel)</a:t>
            </a:r>
          </a:p>
        </p:txBody>
      </p:sp>
    </p:spTree>
    <p:extLst>
      <p:ext uri="{BB962C8B-B14F-4D97-AF65-F5344CB8AC3E}">
        <p14:creationId xmlns:p14="http://schemas.microsoft.com/office/powerpoint/2010/main" val="140776800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uadroTexto 1">
            <a:extLst>
              <a:ext uri="{FF2B5EF4-FFF2-40B4-BE49-F238E27FC236}">
                <a16:creationId xmlns:a16="http://schemas.microsoft.com/office/drawing/2014/main" id="{7BBD70BE-1475-48B3-B585-11917F483AA4}"/>
              </a:ext>
            </a:extLst>
          </p:cNvPr>
          <p:cNvSpPr txBox="1"/>
          <p:nvPr/>
        </p:nvSpPr>
        <p:spPr>
          <a:xfrm>
            <a:off x="607995" y="989282"/>
            <a:ext cx="9671631" cy="830997"/>
          </a:xfrm>
          <a:prstGeom prst="rect">
            <a:avLst/>
          </a:prstGeom>
          <a:noFill/>
        </p:spPr>
        <p:txBody>
          <a:bodyPr wrap="square">
            <a:spAutoFit/>
          </a:bodyPr>
          <a:lstStyle/>
          <a:p>
            <a:r>
              <a:rPr lang="es-CO" sz="2400" dirty="0"/>
              <a:t>De esta manera, si el FOV es conocido, es puede calcular la resolución de la cámara con la ecuación:</a:t>
            </a:r>
          </a:p>
        </p:txBody>
      </p:sp>
      <mc:AlternateContent xmlns:mc="http://schemas.openxmlformats.org/markup-compatibility/2006" xmlns:a14="http://schemas.microsoft.com/office/drawing/2010/main">
        <mc:Choice Requires="a14">
          <p:sp>
            <p:nvSpPr>
              <p:cNvPr id="3" name="CuadroTexto 2">
                <a:extLst>
                  <a:ext uri="{FF2B5EF4-FFF2-40B4-BE49-F238E27FC236}">
                    <a16:creationId xmlns:a16="http://schemas.microsoft.com/office/drawing/2014/main" id="{628E135A-B0A1-4A41-BD12-BF4BFF060FA9}"/>
                  </a:ext>
                </a:extLst>
              </p:cNvPr>
              <p:cNvSpPr txBox="1"/>
              <p:nvPr/>
            </p:nvSpPr>
            <p:spPr>
              <a:xfrm>
                <a:off x="855406" y="2250270"/>
                <a:ext cx="4483510" cy="987001"/>
              </a:xfrm>
              <a:prstGeom prst="rect">
                <a:avLst/>
              </a:prstGeom>
              <a:noFill/>
            </p:spPr>
            <p:txBody>
              <a:bodyPr wrap="square">
                <a:spAutoFit/>
              </a:bodyPr>
              <a:lstStyle/>
              <a:p>
                <a:pPr/>
                <a14:m>
                  <m:oMathPara xmlns:m="http://schemas.openxmlformats.org/officeDocument/2006/math">
                    <m:oMathParaPr>
                      <m:jc m:val="centerGroup"/>
                    </m:oMathParaPr>
                    <m:oMath xmlns:m="http://schemas.openxmlformats.org/officeDocument/2006/math">
                      <m:r>
                        <a:rPr lang="es-CO" sz="2800" b="0" i="1" smtClean="0">
                          <a:latin typeface="Cambria Math" panose="02040503050406030204" pitchFamily="18" charset="0"/>
                        </a:rPr>
                        <m:t>𝑅𝑐</m:t>
                      </m:r>
                      <m:r>
                        <a:rPr lang="es-CO" sz="2800" b="0" i="1" smtClean="0">
                          <a:latin typeface="Cambria Math" panose="02040503050406030204" pitchFamily="18" charset="0"/>
                        </a:rPr>
                        <m:t> =</m:t>
                      </m:r>
                      <m:f>
                        <m:fPr>
                          <m:ctrlPr>
                            <a:rPr lang="es-CO" sz="2800" b="0" i="1" smtClean="0">
                              <a:latin typeface="Cambria Math" panose="02040503050406030204" pitchFamily="18" charset="0"/>
                            </a:rPr>
                          </m:ctrlPr>
                        </m:fPr>
                        <m:num>
                          <m:r>
                            <a:rPr lang="es-CO" sz="2800" b="0" i="1" smtClean="0">
                              <a:latin typeface="Cambria Math" panose="02040503050406030204" pitchFamily="18" charset="0"/>
                            </a:rPr>
                            <m:t>𝐹𝑂𝑉</m:t>
                          </m:r>
                        </m:num>
                        <m:den>
                          <m:r>
                            <a:rPr lang="es-CO" sz="2800" b="0" i="1" smtClean="0">
                              <a:latin typeface="Cambria Math" panose="02040503050406030204" pitchFamily="18" charset="0"/>
                            </a:rPr>
                            <m:t>𝑅𝑠</m:t>
                          </m:r>
                        </m:den>
                      </m:f>
                      <m:r>
                        <a:rPr lang="es-CO" sz="2800" b="0" i="1" smtClean="0">
                          <a:latin typeface="Cambria Math" panose="02040503050406030204" pitchFamily="18" charset="0"/>
                        </a:rPr>
                        <m:t>=</m:t>
                      </m:r>
                      <m:r>
                        <a:rPr lang="es-CO" sz="2800" b="0" i="1" smtClean="0">
                          <a:latin typeface="Cambria Math" panose="02040503050406030204" pitchFamily="18" charset="0"/>
                        </a:rPr>
                        <m:t>𝐹𝑂𝑉</m:t>
                      </m:r>
                      <m:r>
                        <a:rPr lang="es-CO" sz="2800" b="0" i="1" smtClean="0">
                          <a:latin typeface="Cambria Math" panose="02040503050406030204" pitchFamily="18" charset="0"/>
                        </a:rPr>
                        <m:t>∗ </m:t>
                      </m:r>
                      <m:f>
                        <m:fPr>
                          <m:ctrlPr>
                            <a:rPr lang="es-CO" sz="2800" i="1">
                              <a:latin typeface="Cambria Math" panose="02040503050406030204" pitchFamily="18" charset="0"/>
                            </a:rPr>
                          </m:ctrlPr>
                        </m:fPr>
                        <m:num>
                          <m:r>
                            <a:rPr lang="es-CO" sz="2800" b="0" i="1" smtClean="0">
                              <a:latin typeface="Cambria Math" panose="02040503050406030204" pitchFamily="18" charset="0"/>
                            </a:rPr>
                            <m:t>𝑁𝑓</m:t>
                          </m:r>
                        </m:num>
                        <m:den>
                          <m:r>
                            <a:rPr lang="es-CO" sz="2800" b="0" i="1" smtClean="0">
                              <a:latin typeface="Cambria Math" panose="02040503050406030204" pitchFamily="18" charset="0"/>
                            </a:rPr>
                            <m:t>𝑆𝑓</m:t>
                          </m:r>
                        </m:den>
                      </m:f>
                    </m:oMath>
                  </m:oMathPara>
                </a14:m>
                <a:endParaRPr lang="es-CO" sz="2800" dirty="0"/>
              </a:p>
            </p:txBody>
          </p:sp>
        </mc:Choice>
        <mc:Fallback xmlns="">
          <p:sp>
            <p:nvSpPr>
              <p:cNvPr id="3" name="CuadroTexto 2">
                <a:extLst>
                  <a:ext uri="{FF2B5EF4-FFF2-40B4-BE49-F238E27FC236}">
                    <a16:creationId xmlns:a16="http://schemas.microsoft.com/office/drawing/2014/main" id="{628E135A-B0A1-4A41-BD12-BF4BFF060FA9}"/>
                  </a:ext>
                </a:extLst>
              </p:cNvPr>
              <p:cNvSpPr txBox="1">
                <a:spLocks noRot="1" noChangeAspect="1" noMove="1" noResize="1" noEditPoints="1" noAdjustHandles="1" noChangeArrowheads="1" noChangeShapeType="1" noTextEdit="1"/>
              </p:cNvSpPr>
              <p:nvPr/>
            </p:nvSpPr>
            <p:spPr>
              <a:xfrm>
                <a:off x="855406" y="2250270"/>
                <a:ext cx="4483510" cy="987001"/>
              </a:xfrm>
              <a:prstGeom prst="rect">
                <a:avLst/>
              </a:prstGeom>
              <a:blipFill>
                <a:blip r:embed="rId2"/>
                <a:stretch>
                  <a:fillRect/>
                </a:stretch>
              </a:blipFill>
            </p:spPr>
            <p:txBody>
              <a:bodyPr/>
              <a:lstStyle/>
              <a:p>
                <a:r>
                  <a:rPr lang="es-CO">
                    <a:noFill/>
                  </a:rPr>
                  <a:t> </a:t>
                </a:r>
              </a:p>
            </p:txBody>
          </p:sp>
        </mc:Fallback>
      </mc:AlternateContent>
      <p:sp>
        <p:nvSpPr>
          <p:cNvPr id="5" name="CuadroTexto 4">
            <a:extLst>
              <a:ext uri="{FF2B5EF4-FFF2-40B4-BE49-F238E27FC236}">
                <a16:creationId xmlns:a16="http://schemas.microsoft.com/office/drawing/2014/main" id="{0C9DCF6C-B683-4897-911E-3608C2EAD689}"/>
              </a:ext>
            </a:extLst>
          </p:cNvPr>
          <p:cNvSpPr txBox="1"/>
          <p:nvPr/>
        </p:nvSpPr>
        <p:spPr>
          <a:xfrm>
            <a:off x="753822" y="3409165"/>
            <a:ext cx="4686677" cy="3046988"/>
          </a:xfrm>
          <a:prstGeom prst="rect">
            <a:avLst/>
          </a:prstGeom>
          <a:noFill/>
        </p:spPr>
        <p:txBody>
          <a:bodyPr wrap="square">
            <a:spAutoFit/>
          </a:bodyPr>
          <a:lstStyle/>
          <a:p>
            <a:r>
              <a:rPr lang="es-CO" sz="2400" dirty="0"/>
              <a:t>Este calculo se debe realizar en ambas direcciones (horizontal y vertical)</a:t>
            </a:r>
          </a:p>
          <a:p>
            <a:endParaRPr lang="es-CO" sz="2400" dirty="0"/>
          </a:p>
          <a:p>
            <a:r>
              <a:rPr lang="es-CO" sz="2400" dirty="0"/>
              <a:t>Por experiencia </a:t>
            </a:r>
            <a:r>
              <a:rPr lang="es-CO" sz="2400" dirty="0" err="1"/>
              <a:t>Nf</a:t>
            </a:r>
            <a:r>
              <a:rPr lang="es-CO" sz="2400" dirty="0"/>
              <a:t> suele elegirse entre 3-5  pero como se menciono anteriormente depende de otros fenómenos.</a:t>
            </a:r>
          </a:p>
        </p:txBody>
      </p:sp>
      <p:pic>
        <p:nvPicPr>
          <p:cNvPr id="6" name="Imagen 5">
            <a:extLst>
              <a:ext uri="{FF2B5EF4-FFF2-40B4-BE49-F238E27FC236}">
                <a16:creationId xmlns:a16="http://schemas.microsoft.com/office/drawing/2014/main" id="{BD6A0EC0-3B5A-49B3-8CC6-08C5CDEEFEF8}"/>
              </a:ext>
            </a:extLst>
          </p:cNvPr>
          <p:cNvPicPr>
            <a:picLocks noChangeAspect="1"/>
          </p:cNvPicPr>
          <p:nvPr/>
        </p:nvPicPr>
        <p:blipFill>
          <a:blip r:embed="rId3"/>
          <a:stretch>
            <a:fillRect/>
          </a:stretch>
        </p:blipFill>
        <p:spPr>
          <a:xfrm>
            <a:off x="5899077" y="1474616"/>
            <a:ext cx="6044783" cy="3908767"/>
          </a:xfrm>
          <a:prstGeom prst="rect">
            <a:avLst/>
          </a:prstGeom>
        </p:spPr>
      </p:pic>
    </p:spTree>
    <p:extLst>
      <p:ext uri="{BB962C8B-B14F-4D97-AF65-F5344CB8AC3E}">
        <p14:creationId xmlns:p14="http://schemas.microsoft.com/office/powerpoint/2010/main" val="403679135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uadroTexto 1">
            <a:extLst>
              <a:ext uri="{FF2B5EF4-FFF2-40B4-BE49-F238E27FC236}">
                <a16:creationId xmlns:a16="http://schemas.microsoft.com/office/drawing/2014/main" id="{D5D2C477-DF0D-44A5-9637-43FE4B74894D}"/>
              </a:ext>
            </a:extLst>
          </p:cNvPr>
          <p:cNvSpPr txBox="1"/>
          <p:nvPr/>
        </p:nvSpPr>
        <p:spPr>
          <a:xfrm>
            <a:off x="607995" y="989282"/>
            <a:ext cx="9671631" cy="1200329"/>
          </a:xfrm>
          <a:prstGeom prst="rect">
            <a:avLst/>
          </a:prstGeom>
          <a:noFill/>
        </p:spPr>
        <p:txBody>
          <a:bodyPr wrap="square">
            <a:spAutoFit/>
          </a:bodyPr>
          <a:lstStyle/>
          <a:p>
            <a:r>
              <a:rPr lang="es-CO" sz="2400" dirty="0"/>
              <a:t>Se desea inspeccionar en un campo de visión de 0.5 metros</a:t>
            </a:r>
            <a:r>
              <a:rPr lang="en-US" sz="2400" dirty="0"/>
              <a:t> </a:t>
            </a:r>
            <a:r>
              <a:rPr lang="es-CO" sz="2400" dirty="0"/>
              <a:t>cuadrados defectos de un tamaño de 1mm de ancho. ¿Cual debería ser la resolución de la cámara necesario para realizar una inspección correcta? </a:t>
            </a:r>
          </a:p>
        </p:txBody>
      </p:sp>
      <p:sp>
        <p:nvSpPr>
          <p:cNvPr id="3" name="CuadroTexto 2">
            <a:extLst>
              <a:ext uri="{FF2B5EF4-FFF2-40B4-BE49-F238E27FC236}">
                <a16:creationId xmlns:a16="http://schemas.microsoft.com/office/drawing/2014/main" id="{2BB90CF9-0FCC-4CE3-B33B-96BFA3EA3DC9}"/>
              </a:ext>
            </a:extLst>
          </p:cNvPr>
          <p:cNvSpPr txBox="1"/>
          <p:nvPr/>
        </p:nvSpPr>
        <p:spPr>
          <a:xfrm>
            <a:off x="1394470" y="409630"/>
            <a:ext cx="9182355" cy="523220"/>
          </a:xfrm>
          <a:prstGeom prst="rect">
            <a:avLst/>
          </a:prstGeom>
          <a:noFill/>
        </p:spPr>
        <p:txBody>
          <a:bodyPr wrap="square" rtlCol="0">
            <a:spAutoFit/>
          </a:bodyPr>
          <a:lstStyle/>
          <a:p>
            <a:pPr algn="ctr"/>
            <a:r>
              <a:rPr lang="es-CO" sz="2800" b="1" dirty="0">
                <a:solidFill>
                  <a:srgbClr val="C00040"/>
                </a:solidFill>
                <a:latin typeface="DIN Pro Medium" panose="020B0604020101020102" pitchFamily="34" charset="0"/>
                <a:cs typeface="DIN Pro Medium" panose="020B0604020101020102" pitchFamily="34" charset="0"/>
              </a:rPr>
              <a:t>Ejercicio :</a:t>
            </a:r>
          </a:p>
        </p:txBody>
      </p:sp>
    </p:spTree>
    <p:extLst>
      <p:ext uri="{BB962C8B-B14F-4D97-AF65-F5344CB8AC3E}">
        <p14:creationId xmlns:p14="http://schemas.microsoft.com/office/powerpoint/2010/main" val="275297254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uadroTexto 2">
            <a:extLst>
              <a:ext uri="{FF2B5EF4-FFF2-40B4-BE49-F238E27FC236}">
                <a16:creationId xmlns:a16="http://schemas.microsoft.com/office/drawing/2014/main" id="{2B35ED37-71C7-4AA1-A813-6F9049F35B79}"/>
              </a:ext>
            </a:extLst>
          </p:cNvPr>
          <p:cNvSpPr txBox="1"/>
          <p:nvPr/>
        </p:nvSpPr>
        <p:spPr>
          <a:xfrm>
            <a:off x="1364974" y="527617"/>
            <a:ext cx="9182355" cy="461665"/>
          </a:xfrm>
          <a:prstGeom prst="rect">
            <a:avLst/>
          </a:prstGeom>
          <a:noFill/>
        </p:spPr>
        <p:txBody>
          <a:bodyPr wrap="square" rtlCol="0">
            <a:spAutoFit/>
          </a:bodyPr>
          <a:lstStyle/>
          <a:p>
            <a:pPr algn="ctr"/>
            <a:r>
              <a:rPr lang="es-CO" sz="2400" b="1" dirty="0">
                <a:solidFill>
                  <a:srgbClr val="C00040"/>
                </a:solidFill>
                <a:latin typeface="DIN Pro Medium" panose="020B0604020101020102" pitchFamily="34" charset="0"/>
                <a:cs typeface="DIN Pro Medium" panose="020B0604020101020102" pitchFamily="34" charset="0"/>
              </a:rPr>
              <a:t>Diseño de lentes</a:t>
            </a:r>
          </a:p>
        </p:txBody>
      </p:sp>
      <p:sp>
        <p:nvSpPr>
          <p:cNvPr id="12" name="CuadroTexto 11">
            <a:extLst>
              <a:ext uri="{FF2B5EF4-FFF2-40B4-BE49-F238E27FC236}">
                <a16:creationId xmlns:a16="http://schemas.microsoft.com/office/drawing/2014/main" id="{B3D757E2-4733-4833-BEC5-6EF577FCBFB9}"/>
              </a:ext>
            </a:extLst>
          </p:cNvPr>
          <p:cNvSpPr txBox="1"/>
          <p:nvPr/>
        </p:nvSpPr>
        <p:spPr>
          <a:xfrm>
            <a:off x="593246" y="989282"/>
            <a:ext cx="8860470" cy="2308324"/>
          </a:xfrm>
          <a:prstGeom prst="rect">
            <a:avLst/>
          </a:prstGeom>
          <a:noFill/>
        </p:spPr>
        <p:txBody>
          <a:bodyPr wrap="square">
            <a:spAutoFit/>
          </a:bodyPr>
          <a:lstStyle/>
          <a:p>
            <a:r>
              <a:rPr lang="es-CO" sz="2400" dirty="0"/>
              <a:t>Ahora que se conoce la resolución y el FOV se puede proceder a calcular el lente necesario:</a:t>
            </a:r>
          </a:p>
          <a:p>
            <a:endParaRPr lang="es-CO" sz="2400" dirty="0"/>
          </a:p>
          <a:p>
            <a:r>
              <a:rPr lang="es-CO" sz="2400" dirty="0"/>
              <a:t>Un parámetro importante al elegir los lentes es la distancia de trabajo. En general una mayor distancia ofrece una mejor calidad de la imagen. La distancia se utiliza para calcular la distancia focal: </a:t>
            </a:r>
          </a:p>
        </p:txBody>
      </p:sp>
      <p:pic>
        <p:nvPicPr>
          <p:cNvPr id="4" name="Imagen 3">
            <a:extLst>
              <a:ext uri="{FF2B5EF4-FFF2-40B4-BE49-F238E27FC236}">
                <a16:creationId xmlns:a16="http://schemas.microsoft.com/office/drawing/2014/main" id="{C274979B-2382-4945-B14F-DEB9F1E17E32}"/>
              </a:ext>
            </a:extLst>
          </p:cNvPr>
          <p:cNvPicPr>
            <a:picLocks noChangeAspect="1"/>
          </p:cNvPicPr>
          <p:nvPr/>
        </p:nvPicPr>
        <p:blipFill>
          <a:blip r:embed="rId2"/>
          <a:stretch>
            <a:fillRect/>
          </a:stretch>
        </p:blipFill>
        <p:spPr>
          <a:xfrm>
            <a:off x="1746787" y="3320998"/>
            <a:ext cx="6246839" cy="2895241"/>
          </a:xfrm>
          <a:prstGeom prst="rect">
            <a:avLst/>
          </a:prstGeom>
        </p:spPr>
      </p:pic>
    </p:spTree>
    <p:extLst>
      <p:ext uri="{BB962C8B-B14F-4D97-AF65-F5344CB8AC3E}">
        <p14:creationId xmlns:p14="http://schemas.microsoft.com/office/powerpoint/2010/main" val="58263010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uadroTexto 6">
            <a:extLst>
              <a:ext uri="{FF2B5EF4-FFF2-40B4-BE49-F238E27FC236}">
                <a16:creationId xmlns:a16="http://schemas.microsoft.com/office/drawing/2014/main" id="{DF3CDD51-066B-441C-8E33-765F7350DA16}"/>
              </a:ext>
            </a:extLst>
          </p:cNvPr>
          <p:cNvSpPr txBox="1"/>
          <p:nvPr/>
        </p:nvSpPr>
        <p:spPr>
          <a:xfrm>
            <a:off x="4237704" y="700549"/>
            <a:ext cx="6105832" cy="1323439"/>
          </a:xfrm>
          <a:prstGeom prst="rect">
            <a:avLst/>
          </a:prstGeom>
          <a:noFill/>
        </p:spPr>
        <p:txBody>
          <a:bodyPr wrap="square">
            <a:spAutoFit/>
          </a:bodyPr>
          <a:lstStyle/>
          <a:p>
            <a:r>
              <a:rPr lang="es-CO" sz="2000" i="1" dirty="0"/>
              <a:t>Un objeto real de tamaño Y es mapeado por el lente  a  la imagen del objeto de tamaño Y’ , la distancia de trabajo a &lt; 0 es función de f’ &gt; 0   y la distancia a´&gt; 0  entre el </a:t>
            </a:r>
            <a:r>
              <a:rPr lang="es-CO" sz="2000" i="1" dirty="0" err="1"/>
              <a:t>el</a:t>
            </a:r>
            <a:r>
              <a:rPr lang="es-CO" sz="2000" i="1" dirty="0"/>
              <a:t> lente y la imagen </a:t>
            </a:r>
          </a:p>
        </p:txBody>
      </p:sp>
      <mc:AlternateContent xmlns:mc="http://schemas.openxmlformats.org/markup-compatibility/2006" xmlns:a14="http://schemas.microsoft.com/office/drawing/2010/main">
        <mc:Choice Requires="a14">
          <p:sp>
            <p:nvSpPr>
              <p:cNvPr id="8" name="CuadroTexto 7">
                <a:extLst>
                  <a:ext uri="{FF2B5EF4-FFF2-40B4-BE49-F238E27FC236}">
                    <a16:creationId xmlns:a16="http://schemas.microsoft.com/office/drawing/2014/main" id="{4EEC798E-5B4A-4D30-BAA2-325758EB990C}"/>
                  </a:ext>
                </a:extLst>
              </p:cNvPr>
              <p:cNvSpPr txBox="1"/>
              <p:nvPr/>
            </p:nvSpPr>
            <p:spPr>
              <a:xfrm>
                <a:off x="328904" y="700549"/>
                <a:ext cx="2886244" cy="884986"/>
              </a:xfrm>
              <a:prstGeom prst="rect">
                <a:avLst/>
              </a:prstGeom>
              <a:noFill/>
            </p:spPr>
            <p:txBody>
              <a:bodyPr wrap="square" lIns="0" tIns="0" rIns="0" bIns="0" rtlCol="0">
                <a:spAutoFit/>
              </a:bodyPr>
              <a:lstStyle/>
              <a:p>
                <a:pPr/>
                <a14:m>
                  <m:oMathPara xmlns:m="http://schemas.openxmlformats.org/officeDocument/2006/math">
                    <m:oMathParaPr>
                      <m:jc m:val="centerGroup"/>
                    </m:oMathParaPr>
                    <m:oMath xmlns:m="http://schemas.openxmlformats.org/officeDocument/2006/math">
                      <m:f>
                        <m:fPr>
                          <m:ctrlPr>
                            <a:rPr lang="es-CO" sz="2800" i="1" smtClean="0">
                              <a:latin typeface="Cambria Math" panose="02040503050406030204" pitchFamily="18" charset="0"/>
                            </a:rPr>
                          </m:ctrlPr>
                        </m:fPr>
                        <m:num>
                          <m:r>
                            <a:rPr lang="es-CO" sz="2800" b="0" i="1" smtClean="0">
                              <a:latin typeface="Cambria Math" panose="02040503050406030204" pitchFamily="18" charset="0"/>
                            </a:rPr>
                            <m:t>1</m:t>
                          </m:r>
                        </m:num>
                        <m:den>
                          <m:r>
                            <a:rPr lang="es-CO" sz="2800" b="0" i="1" smtClean="0">
                              <a:latin typeface="Cambria Math" panose="02040503050406030204" pitchFamily="18" charset="0"/>
                            </a:rPr>
                            <m:t>𝑓</m:t>
                          </m:r>
                          <m:r>
                            <a:rPr lang="es-CO" sz="2800" b="0" i="1" smtClean="0">
                              <a:latin typeface="Cambria Math" panose="02040503050406030204" pitchFamily="18" charset="0"/>
                            </a:rPr>
                            <m:t>′</m:t>
                          </m:r>
                        </m:den>
                      </m:f>
                      <m:r>
                        <a:rPr lang="es-CO" sz="2800" b="0" i="1" smtClean="0">
                          <a:latin typeface="Cambria Math" panose="02040503050406030204" pitchFamily="18" charset="0"/>
                        </a:rPr>
                        <m:t>= </m:t>
                      </m:r>
                      <m:f>
                        <m:fPr>
                          <m:ctrlPr>
                            <a:rPr lang="es-CO" sz="2800" b="0" i="1" smtClean="0">
                              <a:latin typeface="Cambria Math" panose="02040503050406030204" pitchFamily="18" charset="0"/>
                            </a:rPr>
                          </m:ctrlPr>
                        </m:fPr>
                        <m:num>
                          <m:r>
                            <a:rPr lang="es-CO" sz="2800" b="0" i="1" smtClean="0">
                              <a:latin typeface="Cambria Math" panose="02040503050406030204" pitchFamily="18" charset="0"/>
                            </a:rPr>
                            <m:t>1</m:t>
                          </m:r>
                        </m:num>
                        <m:den>
                          <m:r>
                            <a:rPr lang="es-CO" sz="2800" b="0" i="1" smtClean="0">
                              <a:latin typeface="Cambria Math" panose="02040503050406030204" pitchFamily="18" charset="0"/>
                            </a:rPr>
                            <m:t>𝑎</m:t>
                          </m:r>
                          <m:r>
                            <a:rPr lang="es-CO" sz="2800" b="0" i="1" smtClean="0">
                              <a:latin typeface="Cambria Math" panose="02040503050406030204" pitchFamily="18" charset="0"/>
                            </a:rPr>
                            <m:t>´</m:t>
                          </m:r>
                        </m:den>
                      </m:f>
                      <m:r>
                        <a:rPr lang="es-CO" sz="2800" b="0" i="1" smtClean="0">
                          <a:latin typeface="Cambria Math" panose="02040503050406030204" pitchFamily="18" charset="0"/>
                        </a:rPr>
                        <m:t>−</m:t>
                      </m:r>
                      <m:f>
                        <m:fPr>
                          <m:ctrlPr>
                            <a:rPr lang="es-CO" sz="2800" b="0" i="1" smtClean="0">
                              <a:latin typeface="Cambria Math" panose="02040503050406030204" pitchFamily="18" charset="0"/>
                            </a:rPr>
                          </m:ctrlPr>
                        </m:fPr>
                        <m:num>
                          <m:r>
                            <a:rPr lang="es-CO" sz="2800" b="0" i="1" smtClean="0">
                              <a:latin typeface="Cambria Math" panose="02040503050406030204" pitchFamily="18" charset="0"/>
                            </a:rPr>
                            <m:t>1</m:t>
                          </m:r>
                        </m:num>
                        <m:den>
                          <m:r>
                            <a:rPr lang="es-CO" sz="2800" b="0" i="1" smtClean="0">
                              <a:latin typeface="Cambria Math" panose="02040503050406030204" pitchFamily="18" charset="0"/>
                            </a:rPr>
                            <m:t>𝑎</m:t>
                          </m:r>
                        </m:den>
                      </m:f>
                    </m:oMath>
                  </m:oMathPara>
                </a14:m>
                <a:endParaRPr lang="es-CO" dirty="0"/>
              </a:p>
            </p:txBody>
          </p:sp>
        </mc:Choice>
        <mc:Fallback xmlns="">
          <p:sp>
            <p:nvSpPr>
              <p:cNvPr id="8" name="CuadroTexto 7">
                <a:extLst>
                  <a:ext uri="{FF2B5EF4-FFF2-40B4-BE49-F238E27FC236}">
                    <a16:creationId xmlns:a16="http://schemas.microsoft.com/office/drawing/2014/main" id="{4EEC798E-5B4A-4D30-BAA2-325758EB990C}"/>
                  </a:ext>
                </a:extLst>
              </p:cNvPr>
              <p:cNvSpPr txBox="1">
                <a:spLocks noRot="1" noChangeAspect="1" noMove="1" noResize="1" noEditPoints="1" noAdjustHandles="1" noChangeArrowheads="1" noChangeShapeType="1" noTextEdit="1"/>
              </p:cNvSpPr>
              <p:nvPr/>
            </p:nvSpPr>
            <p:spPr>
              <a:xfrm>
                <a:off x="328904" y="700549"/>
                <a:ext cx="2886244" cy="884986"/>
              </a:xfrm>
              <a:prstGeom prst="rect">
                <a:avLst/>
              </a:prstGeom>
              <a:blipFill>
                <a:blip r:embed="rId2"/>
                <a:stretch>
                  <a:fillRect/>
                </a:stretch>
              </a:blipFill>
            </p:spPr>
            <p:txBody>
              <a:bodyPr/>
              <a:lstStyle/>
              <a:p>
                <a:r>
                  <a:rPr lang="es-CO">
                    <a:noFill/>
                  </a:rPr>
                  <a:t> </a:t>
                </a:r>
              </a:p>
            </p:txBody>
          </p:sp>
        </mc:Fallback>
      </mc:AlternateContent>
      <mc:AlternateContent xmlns:mc="http://schemas.openxmlformats.org/markup-compatibility/2006" xmlns:a14="http://schemas.microsoft.com/office/drawing/2010/main">
        <mc:Choice Requires="a14">
          <p:sp>
            <p:nvSpPr>
              <p:cNvPr id="9" name="CuadroTexto 8">
                <a:extLst>
                  <a:ext uri="{FF2B5EF4-FFF2-40B4-BE49-F238E27FC236}">
                    <a16:creationId xmlns:a16="http://schemas.microsoft.com/office/drawing/2014/main" id="{0F01838A-45CE-463E-BA6A-6A9B1BDF1025}"/>
                  </a:ext>
                </a:extLst>
              </p:cNvPr>
              <p:cNvSpPr txBox="1"/>
              <p:nvPr/>
            </p:nvSpPr>
            <p:spPr>
              <a:xfrm>
                <a:off x="5636103" y="2490409"/>
                <a:ext cx="2886244" cy="915892"/>
              </a:xfrm>
              <a:prstGeom prst="rect">
                <a:avLst/>
              </a:prstGeom>
              <a:noFill/>
            </p:spPr>
            <p:txBody>
              <a:bodyPr wrap="square" lIns="0" tIns="0" rIns="0" bIns="0" rtlCol="0">
                <a:spAutoFit/>
              </a:bodyPr>
              <a:lstStyle/>
              <a:p>
                <a:pPr/>
                <a14:m>
                  <m:oMathPara xmlns:m="http://schemas.openxmlformats.org/officeDocument/2006/math">
                    <m:oMathParaPr>
                      <m:jc m:val="centerGroup"/>
                    </m:oMathParaPr>
                    <m:oMath xmlns:m="http://schemas.openxmlformats.org/officeDocument/2006/math">
                      <m:r>
                        <a:rPr lang="es-CO" sz="2800" b="0" i="1" smtClean="0">
                          <a:latin typeface="Cambria Math" panose="02040503050406030204" pitchFamily="18" charset="0"/>
                        </a:rPr>
                        <m:t>𝑀</m:t>
                      </m:r>
                      <m:r>
                        <a:rPr lang="es-CO" sz="2800" b="0" i="1" smtClean="0">
                          <a:latin typeface="Cambria Math" panose="02040503050406030204" pitchFamily="18" charset="0"/>
                        </a:rPr>
                        <m:t>= </m:t>
                      </m:r>
                      <m:f>
                        <m:fPr>
                          <m:ctrlPr>
                            <a:rPr lang="es-CO" sz="2800" b="0" i="1" smtClean="0">
                              <a:latin typeface="Cambria Math" panose="02040503050406030204" pitchFamily="18" charset="0"/>
                            </a:rPr>
                          </m:ctrlPr>
                        </m:fPr>
                        <m:num>
                          <m:r>
                            <a:rPr lang="es-CO" sz="2800" b="0" i="1" smtClean="0">
                              <a:latin typeface="Cambria Math" panose="02040503050406030204" pitchFamily="18" charset="0"/>
                            </a:rPr>
                            <m:t>𝑦</m:t>
                          </m:r>
                          <m:r>
                            <a:rPr lang="es-CO" sz="2800" b="0" i="1" smtClean="0">
                              <a:latin typeface="Cambria Math" panose="02040503050406030204" pitchFamily="18" charset="0"/>
                            </a:rPr>
                            <m:t>′</m:t>
                          </m:r>
                        </m:num>
                        <m:den>
                          <m:r>
                            <a:rPr lang="es-CO" sz="2800" b="0" i="1" smtClean="0">
                              <a:latin typeface="Cambria Math" panose="02040503050406030204" pitchFamily="18" charset="0"/>
                            </a:rPr>
                            <m:t>𝑦</m:t>
                          </m:r>
                        </m:den>
                      </m:f>
                      <m:r>
                        <a:rPr lang="es-CO" sz="2800" b="0" i="1" smtClean="0">
                          <a:latin typeface="Cambria Math" panose="02040503050406030204" pitchFamily="18" charset="0"/>
                        </a:rPr>
                        <m:t>=</m:t>
                      </m:r>
                      <m:f>
                        <m:fPr>
                          <m:ctrlPr>
                            <a:rPr lang="es-CO" sz="2800" b="0" i="1" smtClean="0">
                              <a:latin typeface="Cambria Math" panose="02040503050406030204" pitchFamily="18" charset="0"/>
                            </a:rPr>
                          </m:ctrlPr>
                        </m:fPr>
                        <m:num>
                          <m:r>
                            <a:rPr lang="es-CO" sz="2800" b="0" i="1" smtClean="0">
                              <a:latin typeface="Cambria Math" panose="02040503050406030204" pitchFamily="18" charset="0"/>
                            </a:rPr>
                            <m:t>𝑎</m:t>
                          </m:r>
                          <m:r>
                            <a:rPr lang="es-CO" sz="2800" b="0" i="1" smtClean="0">
                              <a:latin typeface="Cambria Math" panose="02040503050406030204" pitchFamily="18" charset="0"/>
                            </a:rPr>
                            <m:t>′</m:t>
                          </m:r>
                        </m:num>
                        <m:den>
                          <m:r>
                            <a:rPr lang="es-CO" sz="2800" b="0" i="1" smtClean="0">
                              <a:latin typeface="Cambria Math" panose="02040503050406030204" pitchFamily="18" charset="0"/>
                            </a:rPr>
                            <m:t>𝑎</m:t>
                          </m:r>
                        </m:den>
                      </m:f>
                    </m:oMath>
                  </m:oMathPara>
                </a14:m>
                <a:endParaRPr lang="es-CO" dirty="0"/>
              </a:p>
            </p:txBody>
          </p:sp>
        </mc:Choice>
        <mc:Fallback xmlns="">
          <p:sp>
            <p:nvSpPr>
              <p:cNvPr id="9" name="CuadroTexto 8">
                <a:extLst>
                  <a:ext uri="{FF2B5EF4-FFF2-40B4-BE49-F238E27FC236}">
                    <a16:creationId xmlns:a16="http://schemas.microsoft.com/office/drawing/2014/main" id="{0F01838A-45CE-463E-BA6A-6A9B1BDF1025}"/>
                  </a:ext>
                </a:extLst>
              </p:cNvPr>
              <p:cNvSpPr txBox="1">
                <a:spLocks noRot="1" noChangeAspect="1" noMove="1" noResize="1" noEditPoints="1" noAdjustHandles="1" noChangeArrowheads="1" noChangeShapeType="1" noTextEdit="1"/>
              </p:cNvSpPr>
              <p:nvPr/>
            </p:nvSpPr>
            <p:spPr>
              <a:xfrm>
                <a:off x="5636103" y="2490409"/>
                <a:ext cx="2886244" cy="915892"/>
              </a:xfrm>
              <a:prstGeom prst="rect">
                <a:avLst/>
              </a:prstGeom>
              <a:blipFill>
                <a:blip r:embed="rId3"/>
                <a:stretch>
                  <a:fillRect/>
                </a:stretch>
              </a:blipFill>
            </p:spPr>
            <p:txBody>
              <a:bodyPr/>
              <a:lstStyle/>
              <a:p>
                <a:r>
                  <a:rPr lang="es-CO">
                    <a:noFill/>
                  </a:rPr>
                  <a:t> </a:t>
                </a:r>
              </a:p>
            </p:txBody>
          </p:sp>
        </mc:Fallback>
      </mc:AlternateContent>
      <p:sp>
        <p:nvSpPr>
          <p:cNvPr id="11" name="CuadroTexto 10">
            <a:extLst>
              <a:ext uri="{FF2B5EF4-FFF2-40B4-BE49-F238E27FC236}">
                <a16:creationId xmlns:a16="http://schemas.microsoft.com/office/drawing/2014/main" id="{E36ED692-F174-4D6C-AB46-E84519237E00}"/>
              </a:ext>
            </a:extLst>
          </p:cNvPr>
          <p:cNvSpPr txBox="1"/>
          <p:nvPr/>
        </p:nvSpPr>
        <p:spPr>
          <a:xfrm>
            <a:off x="973393" y="2717522"/>
            <a:ext cx="4662710" cy="461665"/>
          </a:xfrm>
          <a:prstGeom prst="rect">
            <a:avLst/>
          </a:prstGeom>
          <a:noFill/>
        </p:spPr>
        <p:txBody>
          <a:bodyPr wrap="square">
            <a:spAutoFit/>
          </a:bodyPr>
          <a:lstStyle/>
          <a:p>
            <a:r>
              <a:rPr lang="es-CO" sz="2400" dirty="0"/>
              <a:t>La magnificación viene dada por:</a:t>
            </a:r>
          </a:p>
        </p:txBody>
      </p:sp>
      <p:sp>
        <p:nvSpPr>
          <p:cNvPr id="12" name="CuadroTexto 11">
            <a:extLst>
              <a:ext uri="{FF2B5EF4-FFF2-40B4-BE49-F238E27FC236}">
                <a16:creationId xmlns:a16="http://schemas.microsoft.com/office/drawing/2014/main" id="{DC8BFD2F-D16B-4BE9-AD4D-AE4F5835015F}"/>
              </a:ext>
            </a:extLst>
          </p:cNvPr>
          <p:cNvSpPr txBox="1"/>
          <p:nvPr/>
        </p:nvSpPr>
        <p:spPr>
          <a:xfrm>
            <a:off x="328904" y="3641888"/>
            <a:ext cx="6411110" cy="1200329"/>
          </a:xfrm>
          <a:prstGeom prst="rect">
            <a:avLst/>
          </a:prstGeom>
          <a:noFill/>
        </p:spPr>
        <p:txBody>
          <a:bodyPr wrap="square">
            <a:spAutoFit/>
          </a:bodyPr>
          <a:lstStyle/>
          <a:p>
            <a:r>
              <a:rPr lang="es-CO" sz="2400" dirty="0"/>
              <a:t>Considerando que el campo de visión es mapeado  a el tamaño del sensor, la magnificación puede ser evaluada también como :</a:t>
            </a:r>
          </a:p>
        </p:txBody>
      </p:sp>
      <mc:AlternateContent xmlns:mc="http://schemas.openxmlformats.org/markup-compatibility/2006" xmlns:a14="http://schemas.microsoft.com/office/drawing/2010/main">
        <mc:Choice Requires="a14">
          <p:sp>
            <p:nvSpPr>
              <p:cNvPr id="13" name="CuadroTexto 12">
                <a:extLst>
                  <a:ext uri="{FF2B5EF4-FFF2-40B4-BE49-F238E27FC236}">
                    <a16:creationId xmlns:a16="http://schemas.microsoft.com/office/drawing/2014/main" id="{E52191D8-4E02-4E5D-A37A-3AE8BE545DF4}"/>
                  </a:ext>
                </a:extLst>
              </p:cNvPr>
              <p:cNvSpPr txBox="1"/>
              <p:nvPr/>
            </p:nvSpPr>
            <p:spPr>
              <a:xfrm>
                <a:off x="3534459" y="5060652"/>
                <a:ext cx="3583859" cy="804003"/>
              </a:xfrm>
              <a:prstGeom prst="rect">
                <a:avLst/>
              </a:prstGeom>
              <a:noFill/>
            </p:spPr>
            <p:txBody>
              <a:bodyPr wrap="square" lIns="0" tIns="0" rIns="0" bIns="0" rtlCol="0">
                <a:spAutoFit/>
              </a:bodyPr>
              <a:lstStyle/>
              <a:p>
                <a:pPr/>
                <a14:m>
                  <m:oMathPara xmlns:m="http://schemas.openxmlformats.org/officeDocument/2006/math">
                    <m:oMathParaPr>
                      <m:jc m:val="centerGroup"/>
                    </m:oMathParaPr>
                    <m:oMath xmlns:m="http://schemas.openxmlformats.org/officeDocument/2006/math">
                      <m:r>
                        <a:rPr lang="es-CO" sz="2800" b="0" i="1" smtClean="0">
                          <a:latin typeface="Cambria Math" panose="02040503050406030204" pitchFamily="18" charset="0"/>
                        </a:rPr>
                        <m:t>𝑀</m:t>
                      </m:r>
                      <m:r>
                        <a:rPr lang="es-CO" sz="2800" b="0" i="1" smtClean="0">
                          <a:latin typeface="Cambria Math" panose="02040503050406030204" pitchFamily="18" charset="0"/>
                        </a:rPr>
                        <m:t>=−</m:t>
                      </m:r>
                      <m:f>
                        <m:fPr>
                          <m:ctrlPr>
                            <a:rPr lang="es-CO" sz="2800" b="0" i="1" smtClean="0">
                              <a:latin typeface="Cambria Math" panose="02040503050406030204" pitchFamily="18" charset="0"/>
                            </a:rPr>
                          </m:ctrlPr>
                        </m:fPr>
                        <m:num>
                          <m:r>
                            <a:rPr lang="es-CO" sz="2800" b="0" i="1" smtClean="0">
                              <a:latin typeface="Cambria Math" panose="02040503050406030204" pitchFamily="18" charset="0"/>
                            </a:rPr>
                            <m:t>𝑇𝑎𝑚𝑎</m:t>
                          </m:r>
                          <m:r>
                            <a:rPr lang="es-CO" sz="2800" b="0" i="1" smtClean="0">
                              <a:latin typeface="Cambria Math" panose="02040503050406030204" pitchFamily="18" charset="0"/>
                            </a:rPr>
                            <m:t>ñ</m:t>
                          </m:r>
                          <m:r>
                            <a:rPr lang="es-CO" sz="2800" b="0" i="1" smtClean="0">
                              <a:latin typeface="Cambria Math" panose="02040503050406030204" pitchFamily="18" charset="0"/>
                            </a:rPr>
                            <m:t>𝑜</m:t>
                          </m:r>
                          <m:r>
                            <a:rPr lang="es-CO" sz="2800" b="0" i="1" smtClean="0">
                              <a:latin typeface="Cambria Math" panose="02040503050406030204" pitchFamily="18" charset="0"/>
                            </a:rPr>
                            <m:t> </m:t>
                          </m:r>
                          <m:r>
                            <a:rPr lang="es-CO" sz="2800" b="0" i="1" smtClean="0">
                              <a:latin typeface="Cambria Math" panose="02040503050406030204" pitchFamily="18" charset="0"/>
                            </a:rPr>
                            <m:t>𝑠𝑒𝑛𝑠𝑜𝑟</m:t>
                          </m:r>
                        </m:num>
                        <m:den>
                          <m:r>
                            <a:rPr lang="es-CO" sz="2800" b="0" i="1" smtClean="0">
                              <a:latin typeface="Cambria Math" panose="02040503050406030204" pitchFamily="18" charset="0"/>
                            </a:rPr>
                            <m:t>𝐹𝑂𝑉</m:t>
                          </m:r>
                        </m:den>
                      </m:f>
                    </m:oMath>
                  </m:oMathPara>
                </a14:m>
                <a:endParaRPr lang="es-CO" dirty="0"/>
              </a:p>
            </p:txBody>
          </p:sp>
        </mc:Choice>
        <mc:Fallback xmlns="">
          <p:sp>
            <p:nvSpPr>
              <p:cNvPr id="13" name="CuadroTexto 12">
                <a:extLst>
                  <a:ext uri="{FF2B5EF4-FFF2-40B4-BE49-F238E27FC236}">
                    <a16:creationId xmlns:a16="http://schemas.microsoft.com/office/drawing/2014/main" id="{E52191D8-4E02-4E5D-A37A-3AE8BE545DF4}"/>
                  </a:ext>
                </a:extLst>
              </p:cNvPr>
              <p:cNvSpPr txBox="1">
                <a:spLocks noRot="1" noChangeAspect="1" noMove="1" noResize="1" noEditPoints="1" noAdjustHandles="1" noChangeArrowheads="1" noChangeShapeType="1" noTextEdit="1"/>
              </p:cNvSpPr>
              <p:nvPr/>
            </p:nvSpPr>
            <p:spPr>
              <a:xfrm>
                <a:off x="3534459" y="5060652"/>
                <a:ext cx="3583859" cy="804003"/>
              </a:xfrm>
              <a:prstGeom prst="rect">
                <a:avLst/>
              </a:prstGeom>
              <a:blipFill>
                <a:blip r:embed="rId4"/>
                <a:stretch>
                  <a:fillRect/>
                </a:stretch>
              </a:blipFill>
            </p:spPr>
            <p:txBody>
              <a:bodyPr/>
              <a:lstStyle/>
              <a:p>
                <a:r>
                  <a:rPr lang="es-CO">
                    <a:noFill/>
                  </a:rPr>
                  <a:t> </a:t>
                </a:r>
              </a:p>
            </p:txBody>
          </p:sp>
        </mc:Fallback>
      </mc:AlternateContent>
    </p:spTree>
    <p:extLst>
      <p:ext uri="{BB962C8B-B14F-4D97-AF65-F5344CB8AC3E}">
        <p14:creationId xmlns:p14="http://schemas.microsoft.com/office/powerpoint/2010/main" val="3117820654"/>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uadroTexto 1">
            <a:extLst>
              <a:ext uri="{FF2B5EF4-FFF2-40B4-BE49-F238E27FC236}">
                <a16:creationId xmlns:a16="http://schemas.microsoft.com/office/drawing/2014/main" id="{D77C6F0E-7414-4A27-8701-755703F596F5}"/>
              </a:ext>
            </a:extLst>
          </p:cNvPr>
          <p:cNvSpPr txBox="1"/>
          <p:nvPr/>
        </p:nvSpPr>
        <p:spPr>
          <a:xfrm>
            <a:off x="707922" y="829728"/>
            <a:ext cx="4662710" cy="461665"/>
          </a:xfrm>
          <a:prstGeom prst="rect">
            <a:avLst/>
          </a:prstGeom>
          <a:noFill/>
        </p:spPr>
        <p:txBody>
          <a:bodyPr wrap="square">
            <a:spAutoFit/>
          </a:bodyPr>
          <a:lstStyle/>
          <a:p>
            <a:r>
              <a:rPr lang="es-CO" sz="2400" dirty="0"/>
              <a:t>De esta manera se obtiene :</a:t>
            </a:r>
          </a:p>
        </p:txBody>
      </p:sp>
      <mc:AlternateContent xmlns:mc="http://schemas.openxmlformats.org/markup-compatibility/2006" xmlns:a14="http://schemas.microsoft.com/office/drawing/2010/main">
        <mc:Choice Requires="a14">
          <p:sp>
            <p:nvSpPr>
              <p:cNvPr id="3" name="CuadroTexto 2">
                <a:extLst>
                  <a:ext uri="{FF2B5EF4-FFF2-40B4-BE49-F238E27FC236}">
                    <a16:creationId xmlns:a16="http://schemas.microsoft.com/office/drawing/2014/main" id="{6EFFF9E7-5531-4196-8173-A51DC763398A}"/>
                  </a:ext>
                </a:extLst>
              </p:cNvPr>
              <p:cNvSpPr txBox="1"/>
              <p:nvPr/>
            </p:nvSpPr>
            <p:spPr>
              <a:xfrm>
                <a:off x="5265173" y="658655"/>
                <a:ext cx="2886244" cy="803810"/>
              </a:xfrm>
              <a:prstGeom prst="rect">
                <a:avLst/>
              </a:prstGeom>
              <a:noFill/>
            </p:spPr>
            <p:txBody>
              <a:bodyPr wrap="square" lIns="0" tIns="0" rIns="0" bIns="0" rtlCol="0">
                <a:spAutoFit/>
              </a:bodyPr>
              <a:lstStyle/>
              <a:p>
                <a:pPr/>
                <a14:m>
                  <m:oMathPara xmlns:m="http://schemas.openxmlformats.org/officeDocument/2006/math">
                    <m:oMathParaPr>
                      <m:jc m:val="centerGroup"/>
                    </m:oMathParaPr>
                    <m:oMath xmlns:m="http://schemas.openxmlformats.org/officeDocument/2006/math">
                      <m:sSup>
                        <m:sSupPr>
                          <m:ctrlPr>
                            <a:rPr lang="es-CO" sz="2800" b="0" i="1" smtClean="0">
                              <a:latin typeface="Cambria Math" panose="02040503050406030204" pitchFamily="18" charset="0"/>
                            </a:rPr>
                          </m:ctrlPr>
                        </m:sSupPr>
                        <m:e>
                          <m:r>
                            <a:rPr lang="es-CO" sz="2800" i="1" smtClean="0">
                              <a:latin typeface="Cambria Math" panose="02040503050406030204" pitchFamily="18" charset="0"/>
                            </a:rPr>
                            <m:t>𝑓</m:t>
                          </m:r>
                        </m:e>
                        <m:sup>
                          <m:r>
                            <a:rPr lang="es-CO" sz="2800" b="0" i="1" smtClean="0">
                              <a:latin typeface="Cambria Math" panose="02040503050406030204" pitchFamily="18" charset="0"/>
                            </a:rPr>
                            <m:t>′</m:t>
                          </m:r>
                        </m:sup>
                      </m:sSup>
                      <m:r>
                        <a:rPr lang="es-CO" sz="2800" b="0" i="1" smtClean="0">
                          <a:latin typeface="Cambria Math" panose="02040503050406030204" pitchFamily="18" charset="0"/>
                        </a:rPr>
                        <m:t>=</m:t>
                      </m:r>
                      <m:r>
                        <a:rPr lang="es-CO" sz="2800" b="0" i="1" smtClean="0">
                          <a:latin typeface="Cambria Math" panose="02040503050406030204" pitchFamily="18" charset="0"/>
                        </a:rPr>
                        <m:t>𝑎</m:t>
                      </m:r>
                      <m:r>
                        <a:rPr lang="es-CO" sz="2800" b="0" i="1" smtClean="0">
                          <a:latin typeface="Cambria Math" panose="02040503050406030204" pitchFamily="18" charset="0"/>
                        </a:rPr>
                        <m:t>∗ </m:t>
                      </m:r>
                      <m:f>
                        <m:fPr>
                          <m:ctrlPr>
                            <a:rPr lang="es-CO" sz="2800" b="0" i="1" smtClean="0">
                              <a:latin typeface="Cambria Math" panose="02040503050406030204" pitchFamily="18" charset="0"/>
                            </a:rPr>
                          </m:ctrlPr>
                        </m:fPr>
                        <m:num>
                          <m:r>
                            <a:rPr lang="es-CO" sz="2800" b="0" i="1" smtClean="0">
                              <a:latin typeface="Cambria Math" panose="02040503050406030204" pitchFamily="18" charset="0"/>
                            </a:rPr>
                            <m:t>𝑀</m:t>
                          </m:r>
                        </m:num>
                        <m:den>
                          <m:r>
                            <a:rPr lang="es-CO" sz="2800" b="0" i="1" smtClean="0">
                              <a:latin typeface="Cambria Math" panose="02040503050406030204" pitchFamily="18" charset="0"/>
                            </a:rPr>
                            <m:t>1−</m:t>
                          </m:r>
                          <m:r>
                            <a:rPr lang="es-CO" sz="2800" b="0" i="1" smtClean="0">
                              <a:latin typeface="Cambria Math" panose="02040503050406030204" pitchFamily="18" charset="0"/>
                            </a:rPr>
                            <m:t>𝑀</m:t>
                          </m:r>
                        </m:den>
                      </m:f>
                    </m:oMath>
                  </m:oMathPara>
                </a14:m>
                <a:endParaRPr lang="es-CO" dirty="0"/>
              </a:p>
            </p:txBody>
          </p:sp>
        </mc:Choice>
        <mc:Fallback xmlns="">
          <p:sp>
            <p:nvSpPr>
              <p:cNvPr id="3" name="CuadroTexto 2">
                <a:extLst>
                  <a:ext uri="{FF2B5EF4-FFF2-40B4-BE49-F238E27FC236}">
                    <a16:creationId xmlns:a16="http://schemas.microsoft.com/office/drawing/2014/main" id="{6EFFF9E7-5531-4196-8173-A51DC763398A}"/>
                  </a:ext>
                </a:extLst>
              </p:cNvPr>
              <p:cNvSpPr txBox="1">
                <a:spLocks noRot="1" noChangeAspect="1" noMove="1" noResize="1" noEditPoints="1" noAdjustHandles="1" noChangeArrowheads="1" noChangeShapeType="1" noTextEdit="1"/>
              </p:cNvSpPr>
              <p:nvPr/>
            </p:nvSpPr>
            <p:spPr>
              <a:xfrm>
                <a:off x="5265173" y="658655"/>
                <a:ext cx="2886244" cy="803810"/>
              </a:xfrm>
              <a:prstGeom prst="rect">
                <a:avLst/>
              </a:prstGeom>
              <a:blipFill>
                <a:blip r:embed="rId2"/>
                <a:stretch>
                  <a:fillRect/>
                </a:stretch>
              </a:blipFill>
            </p:spPr>
            <p:txBody>
              <a:bodyPr/>
              <a:lstStyle/>
              <a:p>
                <a:r>
                  <a:rPr lang="es-CO">
                    <a:noFill/>
                  </a:rPr>
                  <a:t> </a:t>
                </a:r>
              </a:p>
            </p:txBody>
          </p:sp>
        </mc:Fallback>
      </mc:AlternateContent>
      <p:sp>
        <p:nvSpPr>
          <p:cNvPr id="5" name="CuadroTexto 4">
            <a:extLst>
              <a:ext uri="{FF2B5EF4-FFF2-40B4-BE49-F238E27FC236}">
                <a16:creationId xmlns:a16="http://schemas.microsoft.com/office/drawing/2014/main" id="{4B492264-0C78-4C7F-ACAC-1CF9EF8DEA32}"/>
              </a:ext>
            </a:extLst>
          </p:cNvPr>
          <p:cNvSpPr txBox="1"/>
          <p:nvPr/>
        </p:nvSpPr>
        <p:spPr>
          <a:xfrm>
            <a:off x="699436" y="2766682"/>
            <a:ext cx="9131473" cy="1569660"/>
          </a:xfrm>
          <a:prstGeom prst="rect">
            <a:avLst/>
          </a:prstGeom>
          <a:noFill/>
        </p:spPr>
        <p:txBody>
          <a:bodyPr wrap="square">
            <a:spAutoFit/>
          </a:bodyPr>
          <a:lstStyle/>
          <a:p>
            <a:r>
              <a:rPr lang="es-CO" sz="2400" dirty="0"/>
              <a:t>Así  para calcular la distancia focal es necesario contemplar la distancia de trabajo y la magnificación.  Y eligiendo una apropiada distancia de trabajo se pueden utilizar lentes estándares que normalmente tienen distancia focal de 8,16,25,35,50 mm</a:t>
            </a:r>
          </a:p>
        </p:txBody>
      </p:sp>
    </p:spTree>
    <p:extLst>
      <p:ext uri="{BB962C8B-B14F-4D97-AF65-F5344CB8AC3E}">
        <p14:creationId xmlns:p14="http://schemas.microsoft.com/office/powerpoint/2010/main" val="41352770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mc:Choice xmlns:a14="http://schemas.microsoft.com/office/drawing/2010/main" Requires="a14">
          <p:sp>
            <p:nvSpPr>
              <p:cNvPr id="2" name="CuadroTexto 1">
                <a:extLst>
                  <a:ext uri="{FF2B5EF4-FFF2-40B4-BE49-F238E27FC236}">
                    <a16:creationId xmlns:a16="http://schemas.microsoft.com/office/drawing/2014/main" id="{0F20E606-4630-4C62-A470-B1EB9E0D4B98}"/>
                  </a:ext>
                </a:extLst>
              </p:cNvPr>
              <p:cNvSpPr txBox="1"/>
              <p:nvPr/>
            </p:nvSpPr>
            <p:spPr>
              <a:xfrm>
                <a:off x="2004987" y="1675729"/>
                <a:ext cx="5910774" cy="430887"/>
              </a:xfrm>
              <a:prstGeom prst="rect">
                <a:avLst/>
              </a:prstGeom>
              <a:noFill/>
            </p:spPr>
            <p:txBody>
              <a:bodyPr wrap="square" lIns="0" tIns="0" rIns="0" bIns="0" rtlCol="0">
                <a:spAutoFit/>
              </a:bodyPr>
              <a:lstStyle/>
              <a:p>
                <a:pPr/>
                <a14:m>
                  <m:oMathPara xmlns:m="http://schemas.openxmlformats.org/officeDocument/2006/math">
                    <m:oMathParaPr>
                      <m:jc m:val="centerGroup"/>
                    </m:oMathParaPr>
                    <m:oMath xmlns:m="http://schemas.openxmlformats.org/officeDocument/2006/math">
                      <m:sSup>
                        <m:sSupPr>
                          <m:ctrlPr>
                            <a:rPr lang="es-CO" sz="2800" b="0" i="1" smtClean="0">
                              <a:latin typeface="Cambria Math" panose="02040503050406030204" pitchFamily="18" charset="0"/>
                            </a:rPr>
                          </m:ctrlPr>
                        </m:sSupPr>
                        <m:e>
                          <m:r>
                            <a:rPr lang="es-CO" sz="2800" b="0" i="1" smtClean="0">
                              <a:latin typeface="Cambria Math" panose="02040503050406030204" pitchFamily="18" charset="0"/>
                            </a:rPr>
                            <m:t>𝑎</m:t>
                          </m:r>
                        </m:e>
                        <m:sup>
                          <m:r>
                            <a:rPr lang="es-CO" sz="2800" b="0" i="1" smtClean="0">
                              <a:latin typeface="Cambria Math" panose="02040503050406030204" pitchFamily="18" charset="0"/>
                            </a:rPr>
                            <m:t>′</m:t>
                          </m:r>
                        </m:sup>
                      </m:sSup>
                      <m:r>
                        <a:rPr lang="es-CO" sz="2800" b="0" i="1" smtClean="0">
                          <a:latin typeface="Cambria Math" panose="02040503050406030204" pitchFamily="18" charset="0"/>
                        </a:rPr>
                        <m:t>=</m:t>
                      </m:r>
                      <m:r>
                        <a:rPr lang="es-CO" sz="2800" b="0" i="1" smtClean="0">
                          <a:latin typeface="Cambria Math" panose="02040503050406030204" pitchFamily="18" charset="0"/>
                        </a:rPr>
                        <m:t>𝑀𝑎</m:t>
                      </m:r>
                    </m:oMath>
                  </m:oMathPara>
                </a14:m>
                <a:endParaRPr lang="es-CO" dirty="0"/>
              </a:p>
            </p:txBody>
          </p:sp>
        </mc:Choice>
        <mc:Fallback>
          <p:sp>
            <p:nvSpPr>
              <p:cNvPr id="2" name="CuadroTexto 1">
                <a:extLst>
                  <a:ext uri="{FF2B5EF4-FFF2-40B4-BE49-F238E27FC236}">
                    <a16:creationId xmlns:a16="http://schemas.microsoft.com/office/drawing/2014/main" id="{0F20E606-4630-4C62-A470-B1EB9E0D4B98}"/>
                  </a:ext>
                </a:extLst>
              </p:cNvPr>
              <p:cNvSpPr txBox="1">
                <a:spLocks noRot="1" noChangeAspect="1" noMove="1" noResize="1" noEditPoints="1" noAdjustHandles="1" noChangeArrowheads="1" noChangeShapeType="1" noTextEdit="1"/>
              </p:cNvSpPr>
              <p:nvPr/>
            </p:nvSpPr>
            <p:spPr>
              <a:xfrm>
                <a:off x="2004987" y="1675729"/>
                <a:ext cx="5910774" cy="430887"/>
              </a:xfrm>
              <a:prstGeom prst="rect">
                <a:avLst/>
              </a:prstGeom>
              <a:blipFill>
                <a:blip r:embed="rId2"/>
                <a:stretch>
                  <a:fillRect/>
                </a:stretch>
              </a:blipFill>
            </p:spPr>
            <p:txBody>
              <a:bodyPr/>
              <a:lstStyle/>
              <a:p>
                <a:r>
                  <a:rPr lang="es-CO">
                    <a:noFill/>
                  </a:rPr>
                  <a:t> </a:t>
                </a:r>
              </a:p>
            </p:txBody>
          </p:sp>
        </mc:Fallback>
      </mc:AlternateContent>
      <p:sp>
        <p:nvSpPr>
          <p:cNvPr id="3" name="CuadroTexto 2">
            <a:extLst>
              <a:ext uri="{FF2B5EF4-FFF2-40B4-BE49-F238E27FC236}">
                <a16:creationId xmlns:a16="http://schemas.microsoft.com/office/drawing/2014/main" id="{6E790969-985A-4743-9545-EAC634E0CA61}"/>
              </a:ext>
            </a:extLst>
          </p:cNvPr>
          <p:cNvSpPr txBox="1"/>
          <p:nvPr/>
        </p:nvSpPr>
        <p:spPr>
          <a:xfrm>
            <a:off x="587714" y="4242177"/>
            <a:ext cx="3350105" cy="1200329"/>
          </a:xfrm>
          <a:prstGeom prst="rect">
            <a:avLst/>
          </a:prstGeom>
          <a:noFill/>
        </p:spPr>
        <p:txBody>
          <a:bodyPr wrap="square">
            <a:spAutoFit/>
          </a:bodyPr>
          <a:lstStyle/>
          <a:p>
            <a:r>
              <a:rPr lang="es-CO" sz="2400" dirty="0"/>
              <a:t>Se obtiene la ecuación mas comúnmente utilizada: </a:t>
            </a:r>
          </a:p>
        </p:txBody>
      </p:sp>
      <mc:AlternateContent xmlns:mc="http://schemas.openxmlformats.org/markup-compatibility/2006">
        <mc:Choice xmlns:a14="http://schemas.microsoft.com/office/drawing/2010/main" Requires="a14">
          <p:sp>
            <p:nvSpPr>
              <p:cNvPr id="4" name="CuadroTexto 3">
                <a:extLst>
                  <a:ext uri="{FF2B5EF4-FFF2-40B4-BE49-F238E27FC236}">
                    <a16:creationId xmlns:a16="http://schemas.microsoft.com/office/drawing/2014/main" id="{50D08C45-64E6-4115-B5E1-6DBD21B379CB}"/>
                  </a:ext>
                </a:extLst>
              </p:cNvPr>
              <p:cNvSpPr txBox="1"/>
              <p:nvPr/>
            </p:nvSpPr>
            <p:spPr>
              <a:xfrm>
                <a:off x="3174233" y="4381845"/>
                <a:ext cx="9017767" cy="843821"/>
              </a:xfrm>
              <a:prstGeom prst="rect">
                <a:avLst/>
              </a:prstGeom>
              <a:noFill/>
            </p:spPr>
            <p:txBody>
              <a:bodyPr wrap="square" lIns="0" tIns="0" rIns="0" bIns="0" rtlCol="0">
                <a:spAutoFit/>
              </a:bodyPr>
              <a:lstStyle/>
              <a:p>
                <a:pPr/>
                <a14:m>
                  <m:oMathPara xmlns:m="http://schemas.openxmlformats.org/officeDocument/2006/math">
                    <m:oMathParaPr>
                      <m:jc m:val="centerGroup"/>
                    </m:oMathParaPr>
                    <m:oMath xmlns:m="http://schemas.openxmlformats.org/officeDocument/2006/math">
                      <m:r>
                        <a:rPr lang="es-CO" sz="2800" b="0" i="1" smtClean="0">
                          <a:latin typeface="Cambria Math" panose="02040503050406030204" pitchFamily="18" charset="0"/>
                        </a:rPr>
                        <m:t>𝑓</m:t>
                      </m:r>
                      <m:r>
                        <a:rPr lang="es-CO" sz="2800" b="0" i="1" smtClean="0">
                          <a:latin typeface="Cambria Math" panose="02040503050406030204" pitchFamily="18" charset="0"/>
                        </a:rPr>
                        <m:t>=</m:t>
                      </m:r>
                      <m:f>
                        <m:fPr>
                          <m:ctrlPr>
                            <a:rPr lang="es-CO" sz="2800" b="0" i="1" smtClean="0">
                              <a:latin typeface="Cambria Math" panose="02040503050406030204" pitchFamily="18" charset="0"/>
                            </a:rPr>
                          </m:ctrlPr>
                        </m:fPr>
                        <m:num>
                          <m:r>
                            <a:rPr lang="es-CO" sz="2800" i="1">
                              <a:latin typeface="Cambria Math" panose="02040503050406030204" pitchFamily="18" charset="0"/>
                            </a:rPr>
                            <m:t>𝑡𝑎𝑚𝑎</m:t>
                          </m:r>
                          <m:r>
                            <a:rPr lang="es-CO" sz="2800" i="1">
                              <a:latin typeface="Cambria Math" panose="02040503050406030204" pitchFamily="18" charset="0"/>
                            </a:rPr>
                            <m:t>ñ</m:t>
                          </m:r>
                          <m:r>
                            <a:rPr lang="es-CO" sz="2800" i="1">
                              <a:latin typeface="Cambria Math" panose="02040503050406030204" pitchFamily="18" charset="0"/>
                            </a:rPr>
                            <m:t>𝑜</m:t>
                          </m:r>
                          <m:r>
                            <a:rPr lang="es-CO" sz="2800" i="1">
                              <a:latin typeface="Cambria Math" panose="02040503050406030204" pitchFamily="18" charset="0"/>
                            </a:rPr>
                            <m:t> </m:t>
                          </m:r>
                          <m:r>
                            <a:rPr lang="es-CO" sz="2800" i="1">
                              <a:latin typeface="Cambria Math" panose="02040503050406030204" pitchFamily="18" charset="0"/>
                            </a:rPr>
                            <m:t>𝑠𝑒𝑛𝑠𝑜𝑟</m:t>
                          </m:r>
                          <m:r>
                            <a:rPr lang="es-CO" sz="2800" i="1">
                              <a:latin typeface="Cambria Math" panose="02040503050406030204" pitchFamily="18" charset="0"/>
                            </a:rPr>
                            <m:t> ∗</m:t>
                          </m:r>
                          <m:r>
                            <a:rPr lang="es-CO" sz="2800" i="1">
                              <a:latin typeface="Cambria Math" panose="02040503050406030204" pitchFamily="18" charset="0"/>
                            </a:rPr>
                            <m:t>𝑑𝑖𝑠𝑡𝑎𝑛𝑐𝑖𝑎</m:t>
                          </m:r>
                          <m:r>
                            <a:rPr lang="es-CO" sz="2800" i="1">
                              <a:latin typeface="Cambria Math" panose="02040503050406030204" pitchFamily="18" charset="0"/>
                            </a:rPr>
                            <m:t> </m:t>
                          </m:r>
                          <m:r>
                            <a:rPr lang="es-CO" sz="2800" i="1">
                              <a:latin typeface="Cambria Math" panose="02040503050406030204" pitchFamily="18" charset="0"/>
                            </a:rPr>
                            <m:t>𝑑𝑒</m:t>
                          </m:r>
                          <m:r>
                            <a:rPr lang="es-CO" sz="2800" i="1">
                              <a:latin typeface="Cambria Math" panose="02040503050406030204" pitchFamily="18" charset="0"/>
                            </a:rPr>
                            <m:t> </m:t>
                          </m:r>
                          <m:r>
                            <a:rPr lang="es-CO" sz="2800" i="1">
                              <a:latin typeface="Cambria Math" panose="02040503050406030204" pitchFamily="18" charset="0"/>
                            </a:rPr>
                            <m:t>𝑡𝑟𝑎𝑏𝑎𝑗𝑜</m:t>
                          </m:r>
                        </m:num>
                        <m:den>
                          <m:r>
                            <a:rPr lang="es-CO" sz="2800" b="0" i="1" smtClean="0">
                              <a:latin typeface="Cambria Math" panose="02040503050406030204" pitchFamily="18" charset="0"/>
                            </a:rPr>
                            <m:t>𝐹𝑂𝑉</m:t>
                          </m:r>
                        </m:den>
                      </m:f>
                    </m:oMath>
                  </m:oMathPara>
                </a14:m>
                <a:endParaRPr lang="es-CO" dirty="0"/>
              </a:p>
            </p:txBody>
          </p:sp>
        </mc:Choice>
        <mc:Fallback>
          <p:sp>
            <p:nvSpPr>
              <p:cNvPr id="4" name="CuadroTexto 3">
                <a:extLst>
                  <a:ext uri="{FF2B5EF4-FFF2-40B4-BE49-F238E27FC236}">
                    <a16:creationId xmlns:a16="http://schemas.microsoft.com/office/drawing/2014/main" id="{50D08C45-64E6-4115-B5E1-6DBD21B379CB}"/>
                  </a:ext>
                </a:extLst>
              </p:cNvPr>
              <p:cNvSpPr txBox="1">
                <a:spLocks noRot="1" noChangeAspect="1" noMove="1" noResize="1" noEditPoints="1" noAdjustHandles="1" noChangeArrowheads="1" noChangeShapeType="1" noTextEdit="1"/>
              </p:cNvSpPr>
              <p:nvPr/>
            </p:nvSpPr>
            <p:spPr>
              <a:xfrm>
                <a:off x="3174233" y="4381845"/>
                <a:ext cx="9017767" cy="843821"/>
              </a:xfrm>
              <a:prstGeom prst="rect">
                <a:avLst/>
              </a:prstGeom>
              <a:blipFill>
                <a:blip r:embed="rId3"/>
                <a:stretch>
                  <a:fillRect/>
                </a:stretch>
              </a:blipFill>
            </p:spPr>
            <p:txBody>
              <a:bodyPr/>
              <a:lstStyle/>
              <a:p>
                <a:r>
                  <a:rPr lang="es-CO">
                    <a:noFill/>
                  </a:rPr>
                  <a:t> </a:t>
                </a:r>
              </a:p>
            </p:txBody>
          </p:sp>
        </mc:Fallback>
      </mc:AlternateContent>
      <p:sp>
        <p:nvSpPr>
          <p:cNvPr id="6" name="CuadroTexto 5">
            <a:extLst>
              <a:ext uri="{FF2B5EF4-FFF2-40B4-BE49-F238E27FC236}">
                <a16:creationId xmlns:a16="http://schemas.microsoft.com/office/drawing/2014/main" id="{2603F3AD-AB6E-4B5E-B264-D278140617FB}"/>
              </a:ext>
            </a:extLst>
          </p:cNvPr>
          <p:cNvSpPr txBox="1"/>
          <p:nvPr/>
        </p:nvSpPr>
        <p:spPr>
          <a:xfrm>
            <a:off x="484476" y="181519"/>
            <a:ext cx="9662414" cy="1200329"/>
          </a:xfrm>
          <a:prstGeom prst="rect">
            <a:avLst/>
          </a:prstGeom>
          <a:noFill/>
        </p:spPr>
        <p:txBody>
          <a:bodyPr wrap="square">
            <a:spAutoFit/>
          </a:bodyPr>
          <a:lstStyle/>
          <a:p>
            <a:r>
              <a:rPr lang="es-CO" sz="2400" dirty="0"/>
              <a:t>Teniendo en cuenta que la distancia del objeto a el foco es mucho mayor (en el orden de m o cm) que la distancia de la imagen a el foco, entonces se puede realizar la aproximación : </a:t>
            </a:r>
          </a:p>
        </p:txBody>
      </p:sp>
      <mc:AlternateContent xmlns:mc="http://schemas.openxmlformats.org/markup-compatibility/2006">
        <mc:Choice xmlns:a14="http://schemas.microsoft.com/office/drawing/2010/main" Requires="a14">
          <p:sp>
            <p:nvSpPr>
              <p:cNvPr id="12" name="CuadroTexto 11">
                <a:extLst>
                  <a:ext uri="{FF2B5EF4-FFF2-40B4-BE49-F238E27FC236}">
                    <a16:creationId xmlns:a16="http://schemas.microsoft.com/office/drawing/2014/main" id="{77B2C1DB-EEEB-4CC9-8AFC-F078F7F50FD7}"/>
                  </a:ext>
                </a:extLst>
              </p:cNvPr>
              <p:cNvSpPr txBox="1"/>
              <p:nvPr/>
            </p:nvSpPr>
            <p:spPr>
              <a:xfrm>
                <a:off x="-790149" y="1463729"/>
                <a:ext cx="6105832" cy="1008225"/>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14:m>
                  <m:oMathPara xmlns:m="http://schemas.openxmlformats.org/officeDocument/2006/math">
                    <m:oMathParaPr>
                      <m:jc m:val="centerGroup"/>
                    </m:oMathParaPr>
                    <m:oMath xmlns:m="http://schemas.openxmlformats.org/officeDocument/2006/math">
                      <m:r>
                        <a:rPr kumimoji="0" lang="es-CO" sz="2800" b="0" i="1" u="none" strike="noStrike" kern="1200" cap="none" spc="0" normalizeH="0" baseline="0" noProof="0" smtClean="0">
                          <a:ln>
                            <a:noFill/>
                          </a:ln>
                          <a:solidFill>
                            <a:prstClr val="black"/>
                          </a:solidFill>
                          <a:effectLst/>
                          <a:uLnTx/>
                          <a:uFillTx/>
                          <a:latin typeface="Cambria Math" panose="02040503050406030204" pitchFamily="18" charset="0"/>
                          <a:ea typeface="+mn-ea"/>
                          <a:cs typeface="+mn-cs"/>
                        </a:rPr>
                        <m:t>𝑀</m:t>
                      </m:r>
                      <m:r>
                        <a:rPr kumimoji="0" lang="es-CO" sz="2800" b="0" i="1" u="none" strike="noStrike" kern="1200" cap="none" spc="0" normalizeH="0" baseline="0" noProof="0" smtClean="0">
                          <a:ln>
                            <a:noFill/>
                          </a:ln>
                          <a:solidFill>
                            <a:prstClr val="black"/>
                          </a:solidFill>
                          <a:effectLst/>
                          <a:uLnTx/>
                          <a:uFillTx/>
                          <a:latin typeface="Cambria Math" panose="02040503050406030204" pitchFamily="18" charset="0"/>
                          <a:ea typeface="+mn-ea"/>
                          <a:cs typeface="+mn-cs"/>
                        </a:rPr>
                        <m:t>= </m:t>
                      </m:r>
                      <m:f>
                        <m:fPr>
                          <m:ctrlPr>
                            <a:rPr kumimoji="0" lang="es-CO" sz="2800" b="0" i="1" u="none" strike="noStrike" kern="1200" cap="none" spc="0" normalizeH="0" baseline="0" noProof="0" smtClean="0">
                              <a:ln>
                                <a:noFill/>
                              </a:ln>
                              <a:solidFill>
                                <a:prstClr val="black"/>
                              </a:solidFill>
                              <a:effectLst/>
                              <a:uLnTx/>
                              <a:uFillTx/>
                              <a:latin typeface="Cambria Math" panose="02040503050406030204" pitchFamily="18" charset="0"/>
                              <a:ea typeface="+mn-ea"/>
                              <a:cs typeface="+mn-cs"/>
                            </a:rPr>
                          </m:ctrlPr>
                        </m:fPr>
                        <m:num>
                          <m:r>
                            <a:rPr kumimoji="0" lang="es-CO" sz="2800" b="0" i="1" u="none" strike="noStrike" kern="1200" cap="none" spc="0" normalizeH="0" baseline="0" noProof="0" smtClean="0">
                              <a:ln>
                                <a:noFill/>
                              </a:ln>
                              <a:solidFill>
                                <a:prstClr val="black"/>
                              </a:solidFill>
                              <a:effectLst/>
                              <a:uLnTx/>
                              <a:uFillTx/>
                              <a:latin typeface="Cambria Math" panose="02040503050406030204" pitchFamily="18" charset="0"/>
                              <a:ea typeface="+mn-ea"/>
                              <a:cs typeface="+mn-cs"/>
                            </a:rPr>
                            <m:t>𝑦</m:t>
                          </m:r>
                          <m:r>
                            <a:rPr kumimoji="0" lang="es-CO" sz="2800" b="0" i="1" u="none" strike="noStrike" kern="1200" cap="none" spc="0" normalizeH="0" baseline="0" noProof="0" smtClean="0">
                              <a:ln>
                                <a:noFill/>
                              </a:ln>
                              <a:solidFill>
                                <a:prstClr val="black"/>
                              </a:solidFill>
                              <a:effectLst/>
                              <a:uLnTx/>
                              <a:uFillTx/>
                              <a:latin typeface="Cambria Math" panose="02040503050406030204" pitchFamily="18" charset="0"/>
                              <a:ea typeface="+mn-ea"/>
                              <a:cs typeface="+mn-cs"/>
                            </a:rPr>
                            <m:t>′</m:t>
                          </m:r>
                        </m:num>
                        <m:den>
                          <m:r>
                            <a:rPr kumimoji="0" lang="es-CO" sz="2800" b="0" i="1" u="none" strike="noStrike" kern="1200" cap="none" spc="0" normalizeH="0" baseline="0" noProof="0" smtClean="0">
                              <a:ln>
                                <a:noFill/>
                              </a:ln>
                              <a:solidFill>
                                <a:prstClr val="black"/>
                              </a:solidFill>
                              <a:effectLst/>
                              <a:uLnTx/>
                              <a:uFillTx/>
                              <a:latin typeface="Cambria Math" panose="02040503050406030204" pitchFamily="18" charset="0"/>
                              <a:ea typeface="+mn-ea"/>
                              <a:cs typeface="+mn-cs"/>
                            </a:rPr>
                            <m:t>𝑦</m:t>
                          </m:r>
                        </m:den>
                      </m:f>
                      <m:r>
                        <a:rPr kumimoji="0" lang="es-CO" sz="2800" b="0" i="1" u="none" strike="noStrike" kern="1200" cap="none" spc="0" normalizeH="0" baseline="0" noProof="0" smtClean="0">
                          <a:ln>
                            <a:noFill/>
                          </a:ln>
                          <a:solidFill>
                            <a:prstClr val="black"/>
                          </a:solidFill>
                          <a:effectLst/>
                          <a:uLnTx/>
                          <a:uFillTx/>
                          <a:latin typeface="Cambria Math" panose="02040503050406030204" pitchFamily="18" charset="0"/>
                          <a:ea typeface="+mn-ea"/>
                          <a:cs typeface="+mn-cs"/>
                        </a:rPr>
                        <m:t>=</m:t>
                      </m:r>
                      <m:f>
                        <m:fPr>
                          <m:ctrlPr>
                            <a:rPr kumimoji="0" lang="es-CO" sz="2800" b="0" i="1" u="none" strike="noStrike" kern="1200" cap="none" spc="0" normalizeH="0" baseline="0" noProof="0" smtClean="0">
                              <a:ln>
                                <a:noFill/>
                              </a:ln>
                              <a:solidFill>
                                <a:prstClr val="black"/>
                              </a:solidFill>
                              <a:effectLst/>
                              <a:uLnTx/>
                              <a:uFillTx/>
                              <a:latin typeface="Cambria Math" panose="02040503050406030204" pitchFamily="18" charset="0"/>
                              <a:ea typeface="+mn-ea"/>
                              <a:cs typeface="+mn-cs"/>
                            </a:rPr>
                          </m:ctrlPr>
                        </m:fPr>
                        <m:num>
                          <m:r>
                            <a:rPr kumimoji="0" lang="es-CO" sz="2800" b="0" i="1" u="none" strike="noStrike" kern="1200" cap="none" spc="0" normalizeH="0" baseline="0" noProof="0" smtClean="0">
                              <a:ln>
                                <a:noFill/>
                              </a:ln>
                              <a:solidFill>
                                <a:prstClr val="black"/>
                              </a:solidFill>
                              <a:effectLst/>
                              <a:uLnTx/>
                              <a:uFillTx/>
                              <a:latin typeface="Cambria Math" panose="02040503050406030204" pitchFamily="18" charset="0"/>
                              <a:ea typeface="+mn-ea"/>
                              <a:cs typeface="+mn-cs"/>
                            </a:rPr>
                            <m:t>𝑎</m:t>
                          </m:r>
                          <m:r>
                            <a:rPr kumimoji="0" lang="es-CO" sz="2800" b="0" i="1" u="none" strike="noStrike" kern="1200" cap="none" spc="0" normalizeH="0" baseline="0" noProof="0" smtClean="0">
                              <a:ln>
                                <a:noFill/>
                              </a:ln>
                              <a:solidFill>
                                <a:prstClr val="black"/>
                              </a:solidFill>
                              <a:effectLst/>
                              <a:uLnTx/>
                              <a:uFillTx/>
                              <a:latin typeface="Cambria Math" panose="02040503050406030204" pitchFamily="18" charset="0"/>
                              <a:ea typeface="+mn-ea"/>
                              <a:cs typeface="+mn-cs"/>
                            </a:rPr>
                            <m:t>′</m:t>
                          </m:r>
                        </m:num>
                        <m:den>
                          <m:r>
                            <a:rPr kumimoji="0" lang="es-CO" sz="2800" b="0" i="1" u="none" strike="noStrike" kern="1200" cap="none" spc="0" normalizeH="0" baseline="0" noProof="0" smtClean="0">
                              <a:ln>
                                <a:noFill/>
                              </a:ln>
                              <a:solidFill>
                                <a:prstClr val="black"/>
                              </a:solidFill>
                              <a:effectLst/>
                              <a:uLnTx/>
                              <a:uFillTx/>
                              <a:latin typeface="Cambria Math" panose="02040503050406030204" pitchFamily="18" charset="0"/>
                              <a:ea typeface="+mn-ea"/>
                              <a:cs typeface="+mn-cs"/>
                            </a:rPr>
                            <m:t>𝑎</m:t>
                          </m:r>
                        </m:den>
                      </m:f>
                    </m:oMath>
                  </m:oMathPara>
                </a14:m>
                <a:endParaRPr kumimoji="0" lang="es-CO"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mc:Choice>
        <mc:Fallback>
          <p:sp>
            <p:nvSpPr>
              <p:cNvPr id="12" name="CuadroTexto 11">
                <a:extLst>
                  <a:ext uri="{FF2B5EF4-FFF2-40B4-BE49-F238E27FC236}">
                    <a16:creationId xmlns:a16="http://schemas.microsoft.com/office/drawing/2014/main" id="{77B2C1DB-EEEB-4CC9-8AFC-F078F7F50FD7}"/>
                  </a:ext>
                </a:extLst>
              </p:cNvPr>
              <p:cNvSpPr txBox="1">
                <a:spLocks noRot="1" noChangeAspect="1" noMove="1" noResize="1" noEditPoints="1" noAdjustHandles="1" noChangeArrowheads="1" noChangeShapeType="1" noTextEdit="1"/>
              </p:cNvSpPr>
              <p:nvPr/>
            </p:nvSpPr>
            <p:spPr>
              <a:xfrm>
                <a:off x="-790149" y="1463729"/>
                <a:ext cx="6105832" cy="1008225"/>
              </a:xfrm>
              <a:prstGeom prst="rect">
                <a:avLst/>
              </a:prstGeom>
              <a:blipFill>
                <a:blip r:embed="rId4"/>
                <a:stretch>
                  <a:fillRect/>
                </a:stretch>
              </a:blipFill>
            </p:spPr>
            <p:txBody>
              <a:bodyPr/>
              <a:lstStyle/>
              <a:p>
                <a:r>
                  <a:rPr lang="es-CO">
                    <a:noFill/>
                  </a:rPr>
                  <a:t> </a:t>
                </a:r>
              </a:p>
            </p:txBody>
          </p:sp>
        </mc:Fallback>
      </mc:AlternateContent>
      <mc:AlternateContent xmlns:mc="http://schemas.openxmlformats.org/markup-compatibility/2006">
        <mc:Choice xmlns:a14="http://schemas.microsoft.com/office/drawing/2010/main" Requires="a14">
          <p:sp>
            <p:nvSpPr>
              <p:cNvPr id="15" name="CuadroTexto 14">
                <a:extLst>
                  <a:ext uri="{FF2B5EF4-FFF2-40B4-BE49-F238E27FC236}">
                    <a16:creationId xmlns:a16="http://schemas.microsoft.com/office/drawing/2014/main" id="{83D205DF-5866-4850-8F55-1DEB403A5935}"/>
                  </a:ext>
                </a:extLst>
              </p:cNvPr>
              <p:cNvSpPr txBox="1"/>
              <p:nvPr/>
            </p:nvSpPr>
            <p:spPr>
              <a:xfrm>
                <a:off x="5455316" y="1632334"/>
                <a:ext cx="3377381" cy="523220"/>
              </a:xfrm>
              <a:prstGeom prst="rect">
                <a:avLst/>
              </a:prstGeom>
              <a:noFill/>
            </p:spPr>
            <p:txBody>
              <a:bodyPr wrap="square">
                <a:spAutoFit/>
              </a:bodyPr>
              <a:lstStyle/>
              <a:p>
                <a:pPr/>
                <a14:m>
                  <m:oMathPara xmlns:m="http://schemas.openxmlformats.org/officeDocument/2006/math">
                    <m:oMathParaPr>
                      <m:jc m:val="centerGroup"/>
                    </m:oMathParaPr>
                    <m:oMath xmlns:m="http://schemas.openxmlformats.org/officeDocument/2006/math">
                      <m:sSup>
                        <m:sSupPr>
                          <m:ctrlPr>
                            <a:rPr kumimoji="0" lang="es-CO" sz="2800" b="0" i="1" u="none" strike="noStrike" kern="1200" cap="none" spc="0" normalizeH="0" baseline="0" noProof="0" smtClean="0">
                              <a:ln>
                                <a:noFill/>
                              </a:ln>
                              <a:solidFill>
                                <a:prstClr val="black"/>
                              </a:solidFill>
                              <a:effectLst/>
                              <a:uLnTx/>
                              <a:uFillTx/>
                              <a:latin typeface="Cambria Math" panose="02040503050406030204" pitchFamily="18" charset="0"/>
                            </a:rPr>
                          </m:ctrlPr>
                        </m:sSupPr>
                        <m:e>
                          <m:r>
                            <a:rPr kumimoji="0" lang="es-CO" sz="2800" b="0" i="1" u="none" strike="noStrike" kern="1200" cap="none" spc="0" normalizeH="0" baseline="0" noProof="0" smtClean="0">
                              <a:ln>
                                <a:noFill/>
                              </a:ln>
                              <a:solidFill>
                                <a:prstClr val="black"/>
                              </a:solidFill>
                              <a:effectLst/>
                              <a:uLnTx/>
                              <a:uFillTx/>
                              <a:latin typeface="Cambria Math" panose="02040503050406030204" pitchFamily="18" charset="0"/>
                            </a:rPr>
                            <m:t>𝑠𝑖</m:t>
                          </m:r>
                          <m:r>
                            <a:rPr kumimoji="0" lang="es-CO" sz="2800" b="0" i="1" u="none" strike="noStrike" kern="1200" cap="none" spc="0" normalizeH="0" baseline="0" noProof="0" smtClean="0">
                              <a:ln>
                                <a:noFill/>
                              </a:ln>
                              <a:solidFill>
                                <a:prstClr val="black"/>
                              </a:solidFill>
                              <a:effectLst/>
                              <a:uLnTx/>
                              <a:uFillTx/>
                              <a:latin typeface="Cambria Math" panose="02040503050406030204" pitchFamily="18" charset="0"/>
                            </a:rPr>
                            <m:t> </m:t>
                          </m:r>
                          <m:r>
                            <a:rPr kumimoji="0" lang="es-CO" sz="2800" b="0" i="1" u="none" strike="noStrike" kern="1200" cap="none" spc="0" normalizeH="0" baseline="0" noProof="0" smtClean="0">
                              <a:ln>
                                <a:noFill/>
                              </a:ln>
                              <a:solidFill>
                                <a:prstClr val="black"/>
                              </a:solidFill>
                              <a:effectLst/>
                              <a:uLnTx/>
                              <a:uFillTx/>
                              <a:latin typeface="Cambria Math" panose="02040503050406030204" pitchFamily="18" charset="0"/>
                            </a:rPr>
                            <m:t>𝑎</m:t>
                          </m:r>
                        </m:e>
                        <m:sup>
                          <m:r>
                            <a:rPr kumimoji="0" lang="es-CO" sz="2800" b="0" i="1" u="none" strike="noStrike" kern="1200" cap="none" spc="0" normalizeH="0" baseline="0" noProof="0" smtClean="0">
                              <a:ln>
                                <a:noFill/>
                              </a:ln>
                              <a:solidFill>
                                <a:prstClr val="black"/>
                              </a:solidFill>
                              <a:effectLst/>
                              <a:uLnTx/>
                              <a:uFillTx/>
                              <a:latin typeface="Cambria Math" panose="02040503050406030204" pitchFamily="18" charset="0"/>
                            </a:rPr>
                            <m:t>′</m:t>
                          </m:r>
                        </m:sup>
                      </m:sSup>
                      <m:r>
                        <a:rPr kumimoji="0" lang="es-CO" sz="2800" b="0" i="1" u="none" strike="noStrike" kern="1200" cap="none" spc="0" normalizeH="0" baseline="0" noProof="0" smtClean="0">
                          <a:ln>
                            <a:noFill/>
                          </a:ln>
                          <a:solidFill>
                            <a:prstClr val="black"/>
                          </a:solidFill>
                          <a:effectLst/>
                          <a:uLnTx/>
                          <a:uFillTx/>
                          <a:latin typeface="Cambria Math" panose="02040503050406030204" pitchFamily="18" charset="0"/>
                          <a:ea typeface="Cambria Math" panose="02040503050406030204" pitchFamily="18" charset="0"/>
                        </a:rPr>
                        <m:t>≅</m:t>
                      </m:r>
                      <m:r>
                        <a:rPr kumimoji="0" lang="es-CO" sz="2800" b="0" i="1" u="none" strike="noStrike" kern="1200" cap="none" spc="0" normalizeH="0" baseline="0" noProof="0" smtClean="0">
                          <a:ln>
                            <a:noFill/>
                          </a:ln>
                          <a:solidFill>
                            <a:prstClr val="black"/>
                          </a:solidFill>
                          <a:effectLst/>
                          <a:uLnTx/>
                          <a:uFillTx/>
                          <a:latin typeface="Cambria Math" panose="02040503050406030204" pitchFamily="18" charset="0"/>
                          <a:ea typeface="Cambria Math" panose="02040503050406030204" pitchFamily="18" charset="0"/>
                        </a:rPr>
                        <m:t>𝑓</m:t>
                      </m:r>
                    </m:oMath>
                  </m:oMathPara>
                </a14:m>
                <a:endParaRPr lang="es-CO" sz="2800" dirty="0"/>
              </a:p>
            </p:txBody>
          </p:sp>
        </mc:Choice>
        <mc:Fallback>
          <p:sp>
            <p:nvSpPr>
              <p:cNvPr id="15" name="CuadroTexto 14">
                <a:extLst>
                  <a:ext uri="{FF2B5EF4-FFF2-40B4-BE49-F238E27FC236}">
                    <a16:creationId xmlns:a16="http://schemas.microsoft.com/office/drawing/2014/main" id="{83D205DF-5866-4850-8F55-1DEB403A5935}"/>
                  </a:ext>
                </a:extLst>
              </p:cNvPr>
              <p:cNvSpPr txBox="1">
                <a:spLocks noRot="1" noChangeAspect="1" noMove="1" noResize="1" noEditPoints="1" noAdjustHandles="1" noChangeArrowheads="1" noChangeShapeType="1" noTextEdit="1"/>
              </p:cNvSpPr>
              <p:nvPr/>
            </p:nvSpPr>
            <p:spPr>
              <a:xfrm>
                <a:off x="5455316" y="1632334"/>
                <a:ext cx="3377381" cy="523220"/>
              </a:xfrm>
              <a:prstGeom prst="rect">
                <a:avLst/>
              </a:prstGeom>
              <a:blipFill>
                <a:blip r:embed="rId5"/>
                <a:stretch>
                  <a:fillRect/>
                </a:stretch>
              </a:blipFill>
            </p:spPr>
            <p:txBody>
              <a:bodyPr/>
              <a:lstStyle/>
              <a:p>
                <a:r>
                  <a:rPr lang="es-CO">
                    <a:noFill/>
                  </a:rPr>
                  <a:t> </a:t>
                </a:r>
              </a:p>
            </p:txBody>
          </p:sp>
        </mc:Fallback>
      </mc:AlternateContent>
      <mc:AlternateContent xmlns:mc="http://schemas.openxmlformats.org/markup-compatibility/2006">
        <mc:Choice xmlns:a14="http://schemas.microsoft.com/office/drawing/2010/main" Requires="a14">
          <p:sp>
            <p:nvSpPr>
              <p:cNvPr id="16" name="CuadroTexto 15">
                <a:extLst>
                  <a:ext uri="{FF2B5EF4-FFF2-40B4-BE49-F238E27FC236}">
                    <a16:creationId xmlns:a16="http://schemas.microsoft.com/office/drawing/2014/main" id="{956EBE55-DB96-41F6-BCA3-5D4281537828}"/>
                  </a:ext>
                </a:extLst>
              </p:cNvPr>
              <p:cNvSpPr txBox="1"/>
              <p:nvPr/>
            </p:nvSpPr>
            <p:spPr>
              <a:xfrm>
                <a:off x="6789967" y="1769944"/>
                <a:ext cx="5910774" cy="430887"/>
              </a:xfrm>
              <a:prstGeom prst="rect">
                <a:avLst/>
              </a:prstGeom>
              <a:noFill/>
            </p:spPr>
            <p:txBody>
              <a:bodyPr wrap="square" lIns="0" tIns="0" rIns="0" bIns="0" rtlCol="0">
                <a:spAutoFit/>
              </a:bodyPr>
              <a:lstStyle/>
              <a:p>
                <a:pPr/>
                <a14:m>
                  <m:oMathPara xmlns:m="http://schemas.openxmlformats.org/officeDocument/2006/math">
                    <m:oMathParaPr>
                      <m:jc m:val="centerGroup"/>
                    </m:oMathParaPr>
                    <m:oMath xmlns:m="http://schemas.openxmlformats.org/officeDocument/2006/math">
                      <m:r>
                        <a:rPr lang="es-CO" sz="2800" b="0" i="1" smtClean="0">
                          <a:latin typeface="Cambria Math" panose="02040503050406030204" pitchFamily="18" charset="0"/>
                        </a:rPr>
                        <m:t>𝑓</m:t>
                      </m:r>
                      <m:r>
                        <a:rPr lang="es-CO" sz="2800" b="0" i="1" smtClean="0">
                          <a:latin typeface="Cambria Math" panose="02040503050406030204" pitchFamily="18" charset="0"/>
                        </a:rPr>
                        <m:t>=</m:t>
                      </m:r>
                      <m:r>
                        <a:rPr lang="es-CO" sz="2800" b="0" i="1" smtClean="0">
                          <a:latin typeface="Cambria Math" panose="02040503050406030204" pitchFamily="18" charset="0"/>
                        </a:rPr>
                        <m:t>𝑀𝑎</m:t>
                      </m:r>
                    </m:oMath>
                  </m:oMathPara>
                </a14:m>
                <a:endParaRPr lang="es-CO" dirty="0"/>
              </a:p>
            </p:txBody>
          </p:sp>
        </mc:Choice>
        <mc:Fallback>
          <p:sp>
            <p:nvSpPr>
              <p:cNvPr id="16" name="CuadroTexto 15">
                <a:extLst>
                  <a:ext uri="{FF2B5EF4-FFF2-40B4-BE49-F238E27FC236}">
                    <a16:creationId xmlns:a16="http://schemas.microsoft.com/office/drawing/2014/main" id="{956EBE55-DB96-41F6-BCA3-5D4281537828}"/>
                  </a:ext>
                </a:extLst>
              </p:cNvPr>
              <p:cNvSpPr txBox="1">
                <a:spLocks noRot="1" noChangeAspect="1" noMove="1" noResize="1" noEditPoints="1" noAdjustHandles="1" noChangeArrowheads="1" noChangeShapeType="1" noTextEdit="1"/>
              </p:cNvSpPr>
              <p:nvPr/>
            </p:nvSpPr>
            <p:spPr>
              <a:xfrm>
                <a:off x="6789967" y="1769944"/>
                <a:ext cx="5910774" cy="430887"/>
              </a:xfrm>
              <a:prstGeom prst="rect">
                <a:avLst/>
              </a:prstGeom>
              <a:blipFill>
                <a:blip r:embed="rId6"/>
                <a:stretch>
                  <a:fillRect/>
                </a:stretch>
              </a:blipFill>
            </p:spPr>
            <p:txBody>
              <a:bodyPr/>
              <a:lstStyle/>
              <a:p>
                <a:r>
                  <a:rPr lang="es-CO">
                    <a:noFill/>
                  </a:rPr>
                  <a:t> </a:t>
                </a:r>
              </a:p>
            </p:txBody>
          </p:sp>
        </mc:Fallback>
      </mc:AlternateContent>
      <p:sp>
        <p:nvSpPr>
          <p:cNvPr id="17" name="CuadroTexto 16">
            <a:extLst>
              <a:ext uri="{FF2B5EF4-FFF2-40B4-BE49-F238E27FC236}">
                <a16:creationId xmlns:a16="http://schemas.microsoft.com/office/drawing/2014/main" id="{6983D7F4-9F9A-426E-BF4E-4770BC39E72B}"/>
              </a:ext>
            </a:extLst>
          </p:cNvPr>
          <p:cNvSpPr txBox="1"/>
          <p:nvPr/>
        </p:nvSpPr>
        <p:spPr>
          <a:xfrm>
            <a:off x="1212855" y="3004274"/>
            <a:ext cx="3350105" cy="461665"/>
          </a:xfrm>
          <a:prstGeom prst="rect">
            <a:avLst/>
          </a:prstGeom>
          <a:noFill/>
        </p:spPr>
        <p:txBody>
          <a:bodyPr wrap="square">
            <a:spAutoFit/>
          </a:bodyPr>
          <a:lstStyle/>
          <a:p>
            <a:r>
              <a:rPr lang="es-CO" sz="2400" dirty="0"/>
              <a:t>Y sabiendo que </a:t>
            </a:r>
          </a:p>
        </p:txBody>
      </p:sp>
      <mc:AlternateContent xmlns:mc="http://schemas.openxmlformats.org/markup-compatibility/2006">
        <mc:Choice xmlns:a14="http://schemas.microsoft.com/office/drawing/2010/main" Requires="a14">
          <p:sp>
            <p:nvSpPr>
              <p:cNvPr id="18" name="CuadroTexto 17">
                <a:extLst>
                  <a:ext uri="{FF2B5EF4-FFF2-40B4-BE49-F238E27FC236}">
                    <a16:creationId xmlns:a16="http://schemas.microsoft.com/office/drawing/2014/main" id="{876EC613-A80A-453F-B08B-17EA28D04909}"/>
                  </a:ext>
                </a:extLst>
              </p:cNvPr>
              <p:cNvSpPr txBox="1"/>
              <p:nvPr/>
            </p:nvSpPr>
            <p:spPr>
              <a:xfrm>
                <a:off x="3327982" y="2772395"/>
                <a:ext cx="3583859" cy="804003"/>
              </a:xfrm>
              <a:prstGeom prst="rect">
                <a:avLst/>
              </a:prstGeom>
              <a:noFill/>
            </p:spPr>
            <p:txBody>
              <a:bodyPr wrap="square" lIns="0" tIns="0" rIns="0" bIns="0" rtlCol="0">
                <a:spAutoFit/>
              </a:bodyPr>
              <a:lstStyle/>
              <a:p>
                <a:pPr/>
                <a14:m>
                  <m:oMathPara xmlns:m="http://schemas.openxmlformats.org/officeDocument/2006/math">
                    <m:oMathParaPr>
                      <m:jc m:val="centerGroup"/>
                    </m:oMathParaPr>
                    <m:oMath xmlns:m="http://schemas.openxmlformats.org/officeDocument/2006/math">
                      <m:r>
                        <a:rPr lang="es-CO" sz="2800" b="0" i="1" smtClean="0">
                          <a:latin typeface="Cambria Math" panose="02040503050406030204" pitchFamily="18" charset="0"/>
                        </a:rPr>
                        <m:t>𝑀</m:t>
                      </m:r>
                      <m:r>
                        <a:rPr lang="es-CO" sz="2800" b="0" i="1" smtClean="0">
                          <a:latin typeface="Cambria Math" panose="02040503050406030204" pitchFamily="18" charset="0"/>
                        </a:rPr>
                        <m:t>=</m:t>
                      </m:r>
                      <m:f>
                        <m:fPr>
                          <m:ctrlPr>
                            <a:rPr lang="es-CO" sz="2800" b="0" i="1" smtClean="0">
                              <a:latin typeface="Cambria Math" panose="02040503050406030204" pitchFamily="18" charset="0"/>
                            </a:rPr>
                          </m:ctrlPr>
                        </m:fPr>
                        <m:num>
                          <m:r>
                            <a:rPr lang="es-CO" sz="2800" b="0" i="1" smtClean="0">
                              <a:latin typeface="Cambria Math" panose="02040503050406030204" pitchFamily="18" charset="0"/>
                            </a:rPr>
                            <m:t>𝑇𝑎𝑚𝑎</m:t>
                          </m:r>
                          <m:r>
                            <a:rPr lang="es-CO" sz="2800" b="0" i="1" smtClean="0">
                              <a:latin typeface="Cambria Math" panose="02040503050406030204" pitchFamily="18" charset="0"/>
                            </a:rPr>
                            <m:t>ñ</m:t>
                          </m:r>
                          <m:r>
                            <a:rPr lang="es-CO" sz="2800" b="0" i="1" smtClean="0">
                              <a:latin typeface="Cambria Math" panose="02040503050406030204" pitchFamily="18" charset="0"/>
                            </a:rPr>
                            <m:t>𝑜</m:t>
                          </m:r>
                          <m:r>
                            <a:rPr lang="es-CO" sz="2800" b="0" i="1" smtClean="0">
                              <a:latin typeface="Cambria Math" panose="02040503050406030204" pitchFamily="18" charset="0"/>
                            </a:rPr>
                            <m:t> </m:t>
                          </m:r>
                          <m:r>
                            <a:rPr lang="es-CO" sz="2800" b="0" i="1" smtClean="0">
                              <a:latin typeface="Cambria Math" panose="02040503050406030204" pitchFamily="18" charset="0"/>
                            </a:rPr>
                            <m:t>𝑠𝑒𝑛𝑠𝑜𝑟</m:t>
                          </m:r>
                        </m:num>
                        <m:den>
                          <m:r>
                            <a:rPr lang="es-CO" sz="2800" b="0" i="1" smtClean="0">
                              <a:latin typeface="Cambria Math" panose="02040503050406030204" pitchFamily="18" charset="0"/>
                            </a:rPr>
                            <m:t>𝐹𝑂𝑉</m:t>
                          </m:r>
                        </m:den>
                      </m:f>
                    </m:oMath>
                  </m:oMathPara>
                </a14:m>
                <a:endParaRPr lang="es-CO" dirty="0"/>
              </a:p>
            </p:txBody>
          </p:sp>
        </mc:Choice>
        <mc:Fallback>
          <p:sp>
            <p:nvSpPr>
              <p:cNvPr id="18" name="CuadroTexto 17">
                <a:extLst>
                  <a:ext uri="{FF2B5EF4-FFF2-40B4-BE49-F238E27FC236}">
                    <a16:creationId xmlns:a16="http://schemas.microsoft.com/office/drawing/2014/main" id="{876EC613-A80A-453F-B08B-17EA28D04909}"/>
                  </a:ext>
                </a:extLst>
              </p:cNvPr>
              <p:cNvSpPr txBox="1">
                <a:spLocks noRot="1" noChangeAspect="1" noMove="1" noResize="1" noEditPoints="1" noAdjustHandles="1" noChangeArrowheads="1" noChangeShapeType="1" noTextEdit="1"/>
              </p:cNvSpPr>
              <p:nvPr/>
            </p:nvSpPr>
            <p:spPr>
              <a:xfrm>
                <a:off x="3327982" y="2772395"/>
                <a:ext cx="3583859" cy="804003"/>
              </a:xfrm>
              <a:prstGeom prst="rect">
                <a:avLst/>
              </a:prstGeom>
              <a:blipFill>
                <a:blip r:embed="rId7"/>
                <a:stretch>
                  <a:fillRect/>
                </a:stretch>
              </a:blipFill>
            </p:spPr>
            <p:txBody>
              <a:bodyPr/>
              <a:lstStyle/>
              <a:p>
                <a:r>
                  <a:rPr lang="es-CO">
                    <a:noFill/>
                  </a:rPr>
                  <a:t> </a:t>
                </a:r>
              </a:p>
            </p:txBody>
          </p:sp>
        </mc:Fallback>
      </mc:AlternateContent>
    </p:spTree>
    <p:extLst>
      <p:ext uri="{BB962C8B-B14F-4D97-AF65-F5344CB8AC3E}">
        <p14:creationId xmlns:p14="http://schemas.microsoft.com/office/powerpoint/2010/main" val="1385716718"/>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uadroTexto 2">
            <a:extLst>
              <a:ext uri="{FF2B5EF4-FFF2-40B4-BE49-F238E27FC236}">
                <a16:creationId xmlns:a16="http://schemas.microsoft.com/office/drawing/2014/main" id="{2B35ED37-71C7-4AA1-A813-6F9049F35B79}"/>
              </a:ext>
            </a:extLst>
          </p:cNvPr>
          <p:cNvSpPr txBox="1"/>
          <p:nvPr/>
        </p:nvSpPr>
        <p:spPr>
          <a:xfrm>
            <a:off x="1355644" y="499625"/>
            <a:ext cx="9182355" cy="461665"/>
          </a:xfrm>
          <a:prstGeom prst="rect">
            <a:avLst/>
          </a:prstGeom>
          <a:noFill/>
        </p:spPr>
        <p:txBody>
          <a:bodyPr wrap="square" rtlCol="0">
            <a:spAutoFit/>
          </a:bodyPr>
          <a:lstStyle/>
          <a:p>
            <a:pPr algn="ctr"/>
            <a:r>
              <a:rPr lang="es-CO" sz="2400" b="1" dirty="0">
                <a:solidFill>
                  <a:srgbClr val="C00040"/>
                </a:solidFill>
                <a:latin typeface="DIN Pro Medium" panose="020B0604020101020102" pitchFamily="34" charset="0"/>
                <a:cs typeface="DIN Pro Medium" panose="020B0604020101020102" pitchFamily="34" charset="0"/>
              </a:rPr>
              <a:t>Profundidad de campo- Depth </a:t>
            </a:r>
            <a:r>
              <a:rPr lang="es-CO" sz="2400" b="1" dirty="0" err="1">
                <a:solidFill>
                  <a:srgbClr val="C00040"/>
                </a:solidFill>
                <a:latin typeface="DIN Pro Medium" panose="020B0604020101020102" pitchFamily="34" charset="0"/>
                <a:cs typeface="DIN Pro Medium" panose="020B0604020101020102" pitchFamily="34" charset="0"/>
              </a:rPr>
              <a:t>of</a:t>
            </a:r>
            <a:r>
              <a:rPr lang="es-CO" sz="2400" b="1" dirty="0">
                <a:solidFill>
                  <a:srgbClr val="C00040"/>
                </a:solidFill>
                <a:latin typeface="DIN Pro Medium" panose="020B0604020101020102" pitchFamily="34" charset="0"/>
                <a:cs typeface="DIN Pro Medium" panose="020B0604020101020102" pitchFamily="34" charset="0"/>
              </a:rPr>
              <a:t> </a:t>
            </a:r>
            <a:r>
              <a:rPr lang="es-CO" sz="2400" b="1" dirty="0" err="1">
                <a:solidFill>
                  <a:srgbClr val="C00040"/>
                </a:solidFill>
                <a:latin typeface="DIN Pro Medium" panose="020B0604020101020102" pitchFamily="34" charset="0"/>
                <a:cs typeface="DIN Pro Medium" panose="020B0604020101020102" pitchFamily="34" charset="0"/>
              </a:rPr>
              <a:t>field</a:t>
            </a:r>
            <a:endParaRPr lang="es-CO" sz="2400" b="1" dirty="0">
              <a:solidFill>
                <a:srgbClr val="C00040"/>
              </a:solidFill>
              <a:latin typeface="DIN Pro Medium" panose="020B0604020101020102" pitchFamily="34" charset="0"/>
              <a:cs typeface="DIN Pro Medium" panose="020B0604020101020102" pitchFamily="34" charset="0"/>
            </a:endParaRPr>
          </a:p>
        </p:txBody>
      </p:sp>
      <p:pic>
        <p:nvPicPr>
          <p:cNvPr id="4" name="Imagen 3">
            <a:extLst>
              <a:ext uri="{FF2B5EF4-FFF2-40B4-BE49-F238E27FC236}">
                <a16:creationId xmlns:a16="http://schemas.microsoft.com/office/drawing/2014/main" id="{F33A8805-0AA8-4BCC-A917-6C677312EDA7}"/>
              </a:ext>
            </a:extLst>
          </p:cNvPr>
          <p:cNvPicPr>
            <a:picLocks noChangeAspect="1"/>
          </p:cNvPicPr>
          <p:nvPr/>
        </p:nvPicPr>
        <p:blipFill>
          <a:blip r:embed="rId2"/>
          <a:stretch>
            <a:fillRect/>
          </a:stretch>
        </p:blipFill>
        <p:spPr>
          <a:xfrm>
            <a:off x="1975128" y="3278461"/>
            <a:ext cx="7344800" cy="1952898"/>
          </a:xfrm>
          <a:prstGeom prst="rect">
            <a:avLst/>
          </a:prstGeom>
        </p:spPr>
      </p:pic>
      <p:sp>
        <p:nvSpPr>
          <p:cNvPr id="10" name="CuadroTexto 9">
            <a:extLst>
              <a:ext uri="{FF2B5EF4-FFF2-40B4-BE49-F238E27FC236}">
                <a16:creationId xmlns:a16="http://schemas.microsoft.com/office/drawing/2014/main" id="{67162C2B-D949-406B-8A21-D7D1D02C46C9}"/>
              </a:ext>
            </a:extLst>
          </p:cNvPr>
          <p:cNvSpPr txBox="1"/>
          <p:nvPr/>
        </p:nvSpPr>
        <p:spPr>
          <a:xfrm>
            <a:off x="1975128" y="1175356"/>
            <a:ext cx="7552330" cy="1477328"/>
          </a:xfrm>
          <a:prstGeom prst="rect">
            <a:avLst/>
          </a:prstGeom>
          <a:noFill/>
        </p:spPr>
        <p:txBody>
          <a:bodyPr wrap="square">
            <a:spAutoFit/>
          </a:bodyPr>
          <a:lstStyle/>
          <a:p>
            <a:r>
              <a:rPr lang="es-CO" dirty="0"/>
              <a:t>profundidad de campo es la distancia entre el  punto mínimo y máximo en donde la imagen se encuentra enfocada . El numero F (F/#) es también llamado como la configuración de la apertura  del lente y ayuda a determinar la profundidad de campo, El numero f es la distancia focal dividida por el diámetro del lente.</a:t>
            </a:r>
          </a:p>
        </p:txBody>
      </p:sp>
    </p:spTree>
    <p:extLst>
      <p:ext uri="{BB962C8B-B14F-4D97-AF65-F5344CB8AC3E}">
        <p14:creationId xmlns:p14="http://schemas.microsoft.com/office/powerpoint/2010/main" val="2400871781"/>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uadroTexto 1">
            <a:extLst>
              <a:ext uri="{FF2B5EF4-FFF2-40B4-BE49-F238E27FC236}">
                <a16:creationId xmlns:a16="http://schemas.microsoft.com/office/drawing/2014/main" id="{899B7A4B-7033-4644-946D-BD5BC1381CAC}"/>
              </a:ext>
            </a:extLst>
          </p:cNvPr>
          <p:cNvSpPr txBox="1"/>
          <p:nvPr/>
        </p:nvSpPr>
        <p:spPr>
          <a:xfrm>
            <a:off x="467032" y="2606988"/>
            <a:ext cx="3657600" cy="1938992"/>
          </a:xfrm>
          <a:prstGeom prst="rect">
            <a:avLst/>
          </a:prstGeom>
          <a:noFill/>
        </p:spPr>
        <p:txBody>
          <a:bodyPr wrap="square">
            <a:spAutoFit/>
          </a:bodyPr>
          <a:lstStyle/>
          <a:p>
            <a:r>
              <a:rPr lang="es-CO" sz="2000" dirty="0"/>
              <a:t>A medida que F/# es aumentada, significa que el diámetro de apertura disminuye  y el lente recolecta menos luz  provocando que aumente la profundidad de campo</a:t>
            </a:r>
          </a:p>
        </p:txBody>
      </p:sp>
      <p:pic>
        <p:nvPicPr>
          <p:cNvPr id="1026" name="Picture 2" descr="Machinedesign Com Sites Machinedesign com Files Uploads 2014 06 4 Machine Vision Basics">
            <a:extLst>
              <a:ext uri="{FF2B5EF4-FFF2-40B4-BE49-F238E27FC236}">
                <a16:creationId xmlns:a16="http://schemas.microsoft.com/office/drawing/2014/main" id="{6745E85F-55DD-43A5-AF97-734BFEAA786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616245" y="1054999"/>
            <a:ext cx="7108723" cy="497417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440554657"/>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Imagen 2">
            <a:extLst>
              <a:ext uri="{FF2B5EF4-FFF2-40B4-BE49-F238E27FC236}">
                <a16:creationId xmlns:a16="http://schemas.microsoft.com/office/drawing/2014/main" id="{55437705-4F52-4D0C-8C13-36B5E7CF9117}"/>
              </a:ext>
            </a:extLst>
          </p:cNvPr>
          <p:cNvPicPr>
            <a:picLocks noChangeAspect="1"/>
          </p:cNvPicPr>
          <p:nvPr/>
        </p:nvPicPr>
        <p:blipFill>
          <a:blip r:embed="rId2"/>
          <a:stretch>
            <a:fillRect/>
          </a:stretch>
        </p:blipFill>
        <p:spPr>
          <a:xfrm>
            <a:off x="1211571" y="678425"/>
            <a:ext cx="10029896" cy="4746799"/>
          </a:xfrm>
          <a:prstGeom prst="rect">
            <a:avLst/>
          </a:prstGeom>
        </p:spPr>
      </p:pic>
    </p:spTree>
    <p:extLst>
      <p:ext uri="{BB962C8B-B14F-4D97-AF65-F5344CB8AC3E}">
        <p14:creationId xmlns:p14="http://schemas.microsoft.com/office/powerpoint/2010/main" val="142858448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uadroTexto 2">
            <a:extLst>
              <a:ext uri="{FF2B5EF4-FFF2-40B4-BE49-F238E27FC236}">
                <a16:creationId xmlns:a16="http://schemas.microsoft.com/office/drawing/2014/main" id="{2B35ED37-71C7-4AA1-A813-6F9049F35B79}"/>
              </a:ext>
            </a:extLst>
          </p:cNvPr>
          <p:cNvSpPr txBox="1"/>
          <p:nvPr/>
        </p:nvSpPr>
        <p:spPr>
          <a:xfrm>
            <a:off x="1178994" y="620607"/>
            <a:ext cx="9182355" cy="523220"/>
          </a:xfrm>
          <a:prstGeom prst="rect">
            <a:avLst/>
          </a:prstGeom>
          <a:noFill/>
        </p:spPr>
        <p:txBody>
          <a:bodyPr wrap="square" rtlCol="0">
            <a:spAutoFit/>
          </a:bodyPr>
          <a:lstStyle/>
          <a:p>
            <a:pPr algn="ctr"/>
            <a:r>
              <a:rPr lang="es-CO" sz="2800" b="1" dirty="0">
                <a:solidFill>
                  <a:srgbClr val="C00040"/>
                </a:solidFill>
                <a:latin typeface="DIN Pro Medium" panose="020B0604020101020102" pitchFamily="34" charset="0"/>
                <a:cs typeface="DIN Pro Medium" panose="020B0604020101020102" pitchFamily="34" charset="0"/>
              </a:rPr>
              <a:t>Sensores de imagen</a:t>
            </a:r>
          </a:p>
        </p:txBody>
      </p:sp>
      <p:sp>
        <p:nvSpPr>
          <p:cNvPr id="5" name="CuadroTexto 4">
            <a:extLst>
              <a:ext uri="{FF2B5EF4-FFF2-40B4-BE49-F238E27FC236}">
                <a16:creationId xmlns:a16="http://schemas.microsoft.com/office/drawing/2014/main" id="{5DBD6534-222A-4822-86BB-DD4BBAFF77FF}"/>
              </a:ext>
            </a:extLst>
          </p:cNvPr>
          <p:cNvSpPr txBox="1"/>
          <p:nvPr/>
        </p:nvSpPr>
        <p:spPr>
          <a:xfrm>
            <a:off x="6928038" y="4040999"/>
            <a:ext cx="4883216" cy="1323439"/>
          </a:xfrm>
          <a:prstGeom prst="rect">
            <a:avLst/>
          </a:prstGeom>
          <a:noFill/>
        </p:spPr>
        <p:txBody>
          <a:bodyPr wrap="square">
            <a:spAutoFit/>
          </a:bodyPr>
          <a:lstStyle/>
          <a:p>
            <a:r>
              <a:rPr lang="es-CO" sz="2000" dirty="0"/>
              <a:t>Aunque hay una gran cantidad de  mecanismos físicos que  convierten el flujo fotónico en señal eléctrica, Hay tres grandes grupos que han sido ampliamente usados:</a:t>
            </a:r>
            <a:endParaRPr lang="es-CO" sz="2000" b="0" dirty="0"/>
          </a:p>
        </p:txBody>
      </p:sp>
      <p:sp>
        <p:nvSpPr>
          <p:cNvPr id="6" name="CuadroTexto 5">
            <a:extLst>
              <a:ext uri="{FF2B5EF4-FFF2-40B4-BE49-F238E27FC236}">
                <a16:creationId xmlns:a16="http://schemas.microsoft.com/office/drawing/2014/main" id="{2A7F78A8-4951-4C31-9342-B4279B4855D9}"/>
              </a:ext>
            </a:extLst>
          </p:cNvPr>
          <p:cNvSpPr txBox="1"/>
          <p:nvPr/>
        </p:nvSpPr>
        <p:spPr>
          <a:xfrm>
            <a:off x="1178994" y="1176375"/>
            <a:ext cx="9416701" cy="2554545"/>
          </a:xfrm>
          <a:prstGeom prst="rect">
            <a:avLst/>
          </a:prstGeom>
          <a:noFill/>
        </p:spPr>
        <p:txBody>
          <a:bodyPr wrap="square">
            <a:spAutoFit/>
          </a:bodyPr>
          <a:lstStyle/>
          <a:p>
            <a:r>
              <a:rPr lang="es-ES" sz="2000" b="0" i="0" dirty="0">
                <a:solidFill>
                  <a:srgbClr val="202124"/>
                </a:solidFill>
                <a:effectLst/>
                <a:latin typeface="arial" panose="020B0604020202020204" pitchFamily="34" charset="0"/>
              </a:rPr>
              <a:t> Un transductor es dispositivo capaz de transformar o convertir una determinada manifestación de energía de entrada, en otra diferente de salida. Así todos los transductores tienen limitaciones en el manejo de la señal , ruido , en linealidad, y tiempo de respuesta. Además los sensores de imagen tienen limitaciones de resolución espacial, uniformidad espacial , espectral y temporal.</a:t>
            </a:r>
          </a:p>
          <a:p>
            <a:r>
              <a:rPr lang="es-ES" sz="2000" dirty="0">
                <a:solidFill>
                  <a:srgbClr val="202124"/>
                </a:solidFill>
                <a:latin typeface="arial" panose="020B0604020202020204" pitchFamily="34" charset="0"/>
              </a:rPr>
              <a:t>Seleccionar un sensor es un ejercicio donde se debe comprender las características de la señal óptica disponible y se debe definir los datos que van a ser extraídos de la señal óptica</a:t>
            </a:r>
            <a:endParaRPr lang="es-CO" sz="2000" b="0" dirty="0"/>
          </a:p>
        </p:txBody>
      </p:sp>
      <p:pic>
        <p:nvPicPr>
          <p:cNvPr id="1026" name="Picture 2" descr="Sensores, Transductores y Acondicionadores">
            <a:extLst>
              <a:ext uri="{FF2B5EF4-FFF2-40B4-BE49-F238E27FC236}">
                <a16:creationId xmlns:a16="http://schemas.microsoft.com/office/drawing/2014/main" id="{501DF2C0-D680-4DA6-BA09-00930CB0C63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80746" y="4040999"/>
            <a:ext cx="6148478" cy="132343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995246637"/>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n 1">
            <a:extLst>
              <a:ext uri="{FF2B5EF4-FFF2-40B4-BE49-F238E27FC236}">
                <a16:creationId xmlns:a16="http://schemas.microsoft.com/office/drawing/2014/main" id="{46F8FA06-9FD1-4E00-9DAF-AA795AF5807D}"/>
              </a:ext>
            </a:extLst>
          </p:cNvPr>
          <p:cNvPicPr>
            <a:picLocks noChangeAspect="1"/>
          </p:cNvPicPr>
          <p:nvPr/>
        </p:nvPicPr>
        <p:blipFill>
          <a:blip r:embed="rId2"/>
          <a:stretch>
            <a:fillRect/>
          </a:stretch>
        </p:blipFill>
        <p:spPr>
          <a:xfrm>
            <a:off x="355546" y="486697"/>
            <a:ext cx="4836644" cy="4738824"/>
          </a:xfrm>
          <a:prstGeom prst="rect">
            <a:avLst/>
          </a:prstGeom>
        </p:spPr>
      </p:pic>
      <p:sp>
        <p:nvSpPr>
          <p:cNvPr id="3" name="CuadroTexto 2">
            <a:extLst>
              <a:ext uri="{FF2B5EF4-FFF2-40B4-BE49-F238E27FC236}">
                <a16:creationId xmlns:a16="http://schemas.microsoft.com/office/drawing/2014/main" id="{11F57D91-C372-4315-92C2-64BB6D54070E}"/>
              </a:ext>
            </a:extLst>
          </p:cNvPr>
          <p:cNvSpPr txBox="1"/>
          <p:nvPr/>
        </p:nvSpPr>
        <p:spPr>
          <a:xfrm>
            <a:off x="5678130" y="1577766"/>
            <a:ext cx="6105832" cy="2677656"/>
          </a:xfrm>
          <a:prstGeom prst="rect">
            <a:avLst/>
          </a:prstGeom>
          <a:noFill/>
        </p:spPr>
        <p:txBody>
          <a:bodyPr wrap="square">
            <a:spAutoFit/>
          </a:bodyPr>
          <a:lstStyle/>
          <a:p>
            <a:r>
              <a:rPr lang="es-CO" sz="2400" dirty="0"/>
              <a:t>Modificar la apertura tiene consecuencias importantes en la cantidad de luz que recibe el sensor, a mayor f/#  se obtiene menor apertura y menos luz va a interactuar con el lente. Por ende se va a obtener una imagen con una profundidad de campo bastante amplia pero oscura.</a:t>
            </a:r>
          </a:p>
        </p:txBody>
      </p:sp>
    </p:spTree>
    <p:extLst>
      <p:ext uri="{BB962C8B-B14F-4D97-AF65-F5344CB8AC3E}">
        <p14:creationId xmlns:p14="http://schemas.microsoft.com/office/powerpoint/2010/main" val="2741638194"/>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uadroTexto 2">
            <a:extLst>
              <a:ext uri="{FF2B5EF4-FFF2-40B4-BE49-F238E27FC236}">
                <a16:creationId xmlns:a16="http://schemas.microsoft.com/office/drawing/2014/main" id="{2B35ED37-71C7-4AA1-A813-6F9049F35B79}"/>
              </a:ext>
            </a:extLst>
          </p:cNvPr>
          <p:cNvSpPr txBox="1"/>
          <p:nvPr/>
        </p:nvSpPr>
        <p:spPr>
          <a:xfrm>
            <a:off x="1355644" y="499625"/>
            <a:ext cx="9182355" cy="461665"/>
          </a:xfrm>
          <a:prstGeom prst="rect">
            <a:avLst/>
          </a:prstGeom>
          <a:noFill/>
        </p:spPr>
        <p:txBody>
          <a:bodyPr wrap="square" rtlCol="0">
            <a:spAutoFit/>
          </a:bodyPr>
          <a:lstStyle/>
          <a:p>
            <a:pPr algn="ctr"/>
            <a:r>
              <a:rPr lang="es-CO" sz="2400" b="1" dirty="0">
                <a:solidFill>
                  <a:srgbClr val="C00040"/>
                </a:solidFill>
                <a:latin typeface="DIN Pro Medium" panose="020B0604020101020102" pitchFamily="34" charset="0"/>
                <a:cs typeface="DIN Pro Medium" panose="020B0604020101020102" pitchFamily="34" charset="0"/>
              </a:rPr>
              <a:t>Tiempo de exposición o velocidad de disparo</a:t>
            </a:r>
          </a:p>
        </p:txBody>
      </p:sp>
      <p:sp>
        <p:nvSpPr>
          <p:cNvPr id="11" name="CuadroTexto 10">
            <a:extLst>
              <a:ext uri="{FF2B5EF4-FFF2-40B4-BE49-F238E27FC236}">
                <a16:creationId xmlns:a16="http://schemas.microsoft.com/office/drawing/2014/main" id="{AB987780-49CF-4A3C-98A1-A447213F36AF}"/>
              </a:ext>
            </a:extLst>
          </p:cNvPr>
          <p:cNvSpPr txBox="1"/>
          <p:nvPr/>
        </p:nvSpPr>
        <p:spPr>
          <a:xfrm>
            <a:off x="1061884" y="1327044"/>
            <a:ext cx="6105832" cy="2585323"/>
          </a:xfrm>
          <a:prstGeom prst="rect">
            <a:avLst/>
          </a:prstGeom>
          <a:noFill/>
        </p:spPr>
        <p:txBody>
          <a:bodyPr wrap="square">
            <a:spAutoFit/>
          </a:bodyPr>
          <a:lstStyle/>
          <a:p>
            <a:r>
              <a:rPr lang="es-CO" sz="1800" dirty="0"/>
              <a:t>Para compensar la oscuridad obtenida al disminuir la apertura, se puede aumentar el tiempo de exposición de la captura de la imagen. El tiempo de exposición es el tiempo a la cual un sensor esta expuesto a la luz ósea el tiempo que demora en tomar una foto(se mide en segundos).</a:t>
            </a:r>
          </a:p>
          <a:p>
            <a:endParaRPr lang="es-CO" dirty="0"/>
          </a:p>
          <a:p>
            <a:r>
              <a:rPr lang="es-CO" dirty="0"/>
              <a:t>Basado en ellos un tiempo de exposición corto tiene lugar a imágenes oscuras y un tiempo de exposición largo da lugar a imágenes sobreexpuestas </a:t>
            </a:r>
          </a:p>
        </p:txBody>
      </p:sp>
      <p:sp>
        <p:nvSpPr>
          <p:cNvPr id="13" name="CuadroTexto 12">
            <a:extLst>
              <a:ext uri="{FF2B5EF4-FFF2-40B4-BE49-F238E27FC236}">
                <a16:creationId xmlns:a16="http://schemas.microsoft.com/office/drawing/2014/main" id="{E8524A2D-C9F3-4F5D-B291-0B21780D1349}"/>
              </a:ext>
            </a:extLst>
          </p:cNvPr>
          <p:cNvSpPr txBox="1"/>
          <p:nvPr/>
        </p:nvSpPr>
        <p:spPr>
          <a:xfrm>
            <a:off x="1179871" y="4278121"/>
            <a:ext cx="6105832" cy="1200329"/>
          </a:xfrm>
          <a:prstGeom prst="rect">
            <a:avLst/>
          </a:prstGeom>
          <a:noFill/>
        </p:spPr>
        <p:txBody>
          <a:bodyPr wrap="square">
            <a:spAutoFit/>
          </a:bodyPr>
          <a:lstStyle/>
          <a:p>
            <a:r>
              <a:rPr lang="es-CO" dirty="0"/>
              <a:t>Se debe tener en cuenta que cuando el objeto esta en movimiento el tiempo de exposición se vuelve un factor bastante importante puesto que la imagen puede quedar movida.	</a:t>
            </a:r>
          </a:p>
        </p:txBody>
      </p:sp>
      <p:pic>
        <p:nvPicPr>
          <p:cNvPr id="2050" name="Picture 2">
            <a:extLst>
              <a:ext uri="{FF2B5EF4-FFF2-40B4-BE49-F238E27FC236}">
                <a16:creationId xmlns:a16="http://schemas.microsoft.com/office/drawing/2014/main" id="{469ED220-74BA-45F9-8A6B-BA50F7948726}"/>
              </a:ext>
            </a:extLst>
          </p:cNvPr>
          <p:cNvPicPr>
            <a:picLocks noChangeAspect="1" noChangeArrowheads="1" noCrop="1"/>
          </p:cNvPicPr>
          <p:nvPr/>
        </p:nvPicPr>
        <p:blipFill>
          <a:blip r:embed="rId2">
            <a:extLst>
              <a:ext uri="{28A0092B-C50C-407E-A947-70E740481C1C}">
                <a14:useLocalDpi xmlns:a14="http://schemas.microsoft.com/office/drawing/2010/main" val="0"/>
              </a:ext>
            </a:extLst>
          </a:blip>
          <a:srcRect/>
          <a:stretch>
            <a:fillRect/>
          </a:stretch>
        </p:blipFill>
        <p:spPr bwMode="auto">
          <a:xfrm>
            <a:off x="7285703" y="2441753"/>
            <a:ext cx="4403036" cy="294122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37939390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uadroTexto 2">
            <a:extLst>
              <a:ext uri="{FF2B5EF4-FFF2-40B4-BE49-F238E27FC236}">
                <a16:creationId xmlns:a16="http://schemas.microsoft.com/office/drawing/2014/main" id="{2B35ED37-71C7-4AA1-A813-6F9049F35B79}"/>
              </a:ext>
            </a:extLst>
          </p:cNvPr>
          <p:cNvSpPr txBox="1"/>
          <p:nvPr/>
        </p:nvSpPr>
        <p:spPr>
          <a:xfrm>
            <a:off x="1378821" y="411135"/>
            <a:ext cx="9182355" cy="523220"/>
          </a:xfrm>
          <a:prstGeom prst="rect">
            <a:avLst/>
          </a:prstGeom>
          <a:noFill/>
        </p:spPr>
        <p:txBody>
          <a:bodyPr wrap="square" rtlCol="0">
            <a:spAutoFit/>
          </a:bodyPr>
          <a:lstStyle/>
          <a:p>
            <a:pPr algn="ctr"/>
            <a:r>
              <a:rPr lang="es-CO" sz="2800" b="1" dirty="0">
                <a:solidFill>
                  <a:srgbClr val="C00040"/>
                </a:solidFill>
                <a:latin typeface="DIN Pro Medium" panose="020B0604020101020102" pitchFamily="34" charset="0"/>
                <a:cs typeface="DIN Pro Medium" panose="020B0604020101020102" pitchFamily="34" charset="0"/>
              </a:rPr>
              <a:t>Cámaras lineales</a:t>
            </a:r>
          </a:p>
        </p:txBody>
      </p:sp>
      <p:sp>
        <p:nvSpPr>
          <p:cNvPr id="6" name="CuadroTexto 5">
            <a:extLst>
              <a:ext uri="{FF2B5EF4-FFF2-40B4-BE49-F238E27FC236}">
                <a16:creationId xmlns:a16="http://schemas.microsoft.com/office/drawing/2014/main" id="{B920599D-1CBC-42B1-AB13-9205D5F694D2}"/>
              </a:ext>
            </a:extLst>
          </p:cNvPr>
          <p:cNvSpPr txBox="1"/>
          <p:nvPr/>
        </p:nvSpPr>
        <p:spPr>
          <a:xfrm>
            <a:off x="1002890" y="1341792"/>
            <a:ext cx="3583859" cy="3477875"/>
          </a:xfrm>
          <a:prstGeom prst="rect">
            <a:avLst/>
          </a:prstGeom>
          <a:noFill/>
        </p:spPr>
        <p:txBody>
          <a:bodyPr wrap="square">
            <a:spAutoFit/>
          </a:bodyPr>
          <a:lstStyle/>
          <a:p>
            <a:r>
              <a:rPr lang="es-CO" sz="2000" dirty="0"/>
              <a:t>Hasta ahora hemos analizado el sensor de cámara como una matriz con ancho x alto, es decir sensores de área, sin embargo en algunos casos puede resultar mas conveniente utilizar sensores lineares, los cuales se caracterizan por únicamente tener una fila de pixeles y puede capturar una imagen “infinita” en la dirección de escaneo</a:t>
            </a:r>
          </a:p>
        </p:txBody>
      </p:sp>
      <p:pic>
        <p:nvPicPr>
          <p:cNvPr id="7" name="Imagen 6">
            <a:extLst>
              <a:ext uri="{FF2B5EF4-FFF2-40B4-BE49-F238E27FC236}">
                <a16:creationId xmlns:a16="http://schemas.microsoft.com/office/drawing/2014/main" id="{1D99009B-9B75-479C-852A-329FC0DCA121}"/>
              </a:ext>
            </a:extLst>
          </p:cNvPr>
          <p:cNvPicPr>
            <a:picLocks noChangeAspect="1"/>
          </p:cNvPicPr>
          <p:nvPr/>
        </p:nvPicPr>
        <p:blipFill>
          <a:blip r:embed="rId2"/>
          <a:stretch>
            <a:fillRect/>
          </a:stretch>
        </p:blipFill>
        <p:spPr>
          <a:xfrm>
            <a:off x="5408961" y="1192624"/>
            <a:ext cx="6198020" cy="4332020"/>
          </a:xfrm>
          <a:prstGeom prst="rect">
            <a:avLst/>
          </a:prstGeom>
        </p:spPr>
      </p:pic>
    </p:spTree>
    <p:extLst>
      <p:ext uri="{BB962C8B-B14F-4D97-AF65-F5344CB8AC3E}">
        <p14:creationId xmlns:p14="http://schemas.microsoft.com/office/powerpoint/2010/main" val="1706656559"/>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uadroTexto 2">
            <a:extLst>
              <a:ext uri="{FF2B5EF4-FFF2-40B4-BE49-F238E27FC236}">
                <a16:creationId xmlns:a16="http://schemas.microsoft.com/office/drawing/2014/main" id="{58E71542-6A7F-4437-A233-83351EFA2DEE}"/>
              </a:ext>
            </a:extLst>
          </p:cNvPr>
          <p:cNvSpPr txBox="1"/>
          <p:nvPr/>
        </p:nvSpPr>
        <p:spPr>
          <a:xfrm>
            <a:off x="176980" y="603250"/>
            <a:ext cx="11253019" cy="2862322"/>
          </a:xfrm>
          <a:prstGeom prst="rect">
            <a:avLst/>
          </a:prstGeom>
          <a:noFill/>
        </p:spPr>
        <p:txBody>
          <a:bodyPr wrap="square">
            <a:spAutoFit/>
          </a:bodyPr>
          <a:lstStyle/>
          <a:p>
            <a:r>
              <a:rPr lang="es-CO" sz="2000" dirty="0"/>
              <a:t>Las cámaras lineales ofrecen mayores resoluciones en la dirección del sensor y en la dirección de escaneo donde la resolución es definida por la tasa de escaneo y se puede obtener una imagen continua únicamente iluminando una pequeña porción de la escena. Es altamente utilizado para aplicaciones  de inspección de alta velocidad, inspección de papel , aluminio, acero o vidrio y también puede inspeccionar objetos redondos sin distorsión de perspectiva. objetos que presentan patrones repetitivos o buscar defectos en una superficie.</a:t>
            </a:r>
          </a:p>
          <a:p>
            <a:endParaRPr lang="es-CO" sz="2000" dirty="0"/>
          </a:p>
          <a:p>
            <a:r>
              <a:rPr lang="es-CO" sz="2000" dirty="0"/>
              <a:t>Una sola cámara lineal puede realizar el trabajo de varias cámaras de área, disminuyendo precios y ajustes de adquisición y  coordinación.</a:t>
            </a:r>
          </a:p>
        </p:txBody>
      </p:sp>
      <p:pic>
        <p:nvPicPr>
          <p:cNvPr id="3074" name="Picture 2" descr="Line scan vision inspection machine">
            <a:extLst>
              <a:ext uri="{FF2B5EF4-FFF2-40B4-BE49-F238E27FC236}">
                <a16:creationId xmlns:a16="http://schemas.microsoft.com/office/drawing/2014/main" id="{6D2491BF-9E54-43DB-AEB4-1C5BE74AC7E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418735" y="3628103"/>
            <a:ext cx="5664884" cy="262664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8936425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uadroTexto 4">
            <a:extLst>
              <a:ext uri="{FF2B5EF4-FFF2-40B4-BE49-F238E27FC236}">
                <a16:creationId xmlns:a16="http://schemas.microsoft.com/office/drawing/2014/main" id="{5DBD6534-222A-4822-86BB-DD4BBAFF77FF}"/>
              </a:ext>
            </a:extLst>
          </p:cNvPr>
          <p:cNvSpPr txBox="1"/>
          <p:nvPr/>
        </p:nvSpPr>
        <p:spPr>
          <a:xfrm>
            <a:off x="724886" y="1153980"/>
            <a:ext cx="6891905" cy="4708981"/>
          </a:xfrm>
          <a:prstGeom prst="rect">
            <a:avLst/>
          </a:prstGeom>
          <a:noFill/>
        </p:spPr>
        <p:txBody>
          <a:bodyPr wrap="square">
            <a:spAutoFit/>
          </a:bodyPr>
          <a:lstStyle/>
          <a:p>
            <a:r>
              <a:rPr lang="es-CO" sz="2000" dirty="0"/>
              <a:t>El efecto fotoeléctrico  consiste en la emisión de electrones por un material sobre el que incide radiación electromagnética(fotones).</a:t>
            </a:r>
          </a:p>
          <a:p>
            <a:endParaRPr lang="es-CO" sz="2000" b="0" dirty="0"/>
          </a:p>
          <a:p>
            <a:r>
              <a:rPr lang="es-CO" sz="2000" b="0" dirty="0"/>
              <a:t>Los sensores mas prácticos, son aquellos materiales transparentes , así los fotones pueden entrar por un lado(generalmente una recubierta de vidrio al vacío y los electrones salen por el otro. Estos materiales son llamados fotocátodos. Todavía son muy comunes en instrumentación con un nivel bajo de luz e imágenes de rayos x.</a:t>
            </a:r>
          </a:p>
          <a:p>
            <a:r>
              <a:rPr lang="es-CO" sz="2000" dirty="0"/>
              <a:t>Son raramente utilizados en sistemas de visión artificial por que los sensores tienden a sufrir de ruido, distorsión y señales no lineales.</a:t>
            </a:r>
            <a:endParaRPr lang="es-CO" sz="2000" b="0" dirty="0"/>
          </a:p>
          <a:p>
            <a:endParaRPr lang="es-CO" sz="2000" dirty="0"/>
          </a:p>
          <a:p>
            <a:endParaRPr lang="es-CO" sz="2000" b="0" dirty="0"/>
          </a:p>
        </p:txBody>
      </p:sp>
      <p:sp>
        <p:nvSpPr>
          <p:cNvPr id="6" name="CuadroTexto 5">
            <a:extLst>
              <a:ext uri="{FF2B5EF4-FFF2-40B4-BE49-F238E27FC236}">
                <a16:creationId xmlns:a16="http://schemas.microsoft.com/office/drawing/2014/main" id="{847043CC-07F4-4CFE-B592-B7B356F538CD}"/>
              </a:ext>
            </a:extLst>
          </p:cNvPr>
          <p:cNvSpPr txBox="1"/>
          <p:nvPr/>
        </p:nvSpPr>
        <p:spPr>
          <a:xfrm>
            <a:off x="1603885" y="466062"/>
            <a:ext cx="9182355" cy="523220"/>
          </a:xfrm>
          <a:prstGeom prst="rect">
            <a:avLst/>
          </a:prstGeom>
          <a:noFill/>
        </p:spPr>
        <p:txBody>
          <a:bodyPr wrap="square" rtlCol="0">
            <a:spAutoFit/>
          </a:bodyPr>
          <a:lstStyle/>
          <a:p>
            <a:pPr algn="ctr"/>
            <a:r>
              <a:rPr lang="es-CO" sz="2800" b="1" dirty="0">
                <a:solidFill>
                  <a:srgbClr val="C00040"/>
                </a:solidFill>
                <a:latin typeface="DIN Pro Medium" panose="020B0604020101020102" pitchFamily="34" charset="0"/>
                <a:cs typeface="DIN Pro Medium" panose="020B0604020101020102" pitchFamily="34" charset="0"/>
              </a:rPr>
              <a:t>Sensores Basados en efecto fotoeléctrico</a:t>
            </a:r>
          </a:p>
        </p:txBody>
      </p:sp>
      <p:pic>
        <p:nvPicPr>
          <p:cNvPr id="11" name="Imagen 10">
            <a:extLst>
              <a:ext uri="{FF2B5EF4-FFF2-40B4-BE49-F238E27FC236}">
                <a16:creationId xmlns:a16="http://schemas.microsoft.com/office/drawing/2014/main" id="{1FD8EA5A-418F-407B-BFB5-222C603AD816}"/>
              </a:ext>
            </a:extLst>
          </p:cNvPr>
          <p:cNvPicPr>
            <a:picLocks noChangeAspect="1"/>
          </p:cNvPicPr>
          <p:nvPr/>
        </p:nvPicPr>
        <p:blipFill>
          <a:blip r:embed="rId2"/>
          <a:stretch>
            <a:fillRect/>
          </a:stretch>
        </p:blipFill>
        <p:spPr>
          <a:xfrm>
            <a:off x="7616792" y="1252213"/>
            <a:ext cx="3046292" cy="627178"/>
          </a:xfrm>
          <a:prstGeom prst="rect">
            <a:avLst/>
          </a:prstGeom>
        </p:spPr>
      </p:pic>
      <p:sp>
        <p:nvSpPr>
          <p:cNvPr id="16" name="CuadroTexto 15">
            <a:extLst>
              <a:ext uri="{FF2B5EF4-FFF2-40B4-BE49-F238E27FC236}">
                <a16:creationId xmlns:a16="http://schemas.microsoft.com/office/drawing/2014/main" id="{5F8933F4-CD85-497B-901B-7B24D3B44B5A}"/>
              </a:ext>
            </a:extLst>
          </p:cNvPr>
          <p:cNvSpPr txBox="1"/>
          <p:nvPr/>
        </p:nvSpPr>
        <p:spPr>
          <a:xfrm>
            <a:off x="7757652" y="2020333"/>
            <a:ext cx="3539613" cy="1200329"/>
          </a:xfrm>
          <a:prstGeom prst="rect">
            <a:avLst/>
          </a:prstGeom>
          <a:noFill/>
        </p:spPr>
        <p:txBody>
          <a:bodyPr wrap="square">
            <a:spAutoFit/>
          </a:bodyPr>
          <a:lstStyle/>
          <a:p>
            <a:r>
              <a:rPr lang="es-ES" dirty="0"/>
              <a:t>Energía de un fotón absorbido = Energía necesaria para liberar 1 electrón + energía cinética del electrón emitido.</a:t>
            </a:r>
            <a:endParaRPr lang="es-CO" dirty="0"/>
          </a:p>
        </p:txBody>
      </p:sp>
      <p:pic>
        <p:nvPicPr>
          <p:cNvPr id="2050" name="Picture 2" descr="Efecto fotoeléctrico - Wikipedia, la enciclopedia libre">
            <a:extLst>
              <a:ext uri="{FF2B5EF4-FFF2-40B4-BE49-F238E27FC236}">
                <a16:creationId xmlns:a16="http://schemas.microsoft.com/office/drawing/2014/main" id="{F557F0CC-4F31-4665-9043-AE062E44662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912510" y="3220662"/>
            <a:ext cx="3229896" cy="259090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15428998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uadroTexto 2">
            <a:extLst>
              <a:ext uri="{FF2B5EF4-FFF2-40B4-BE49-F238E27FC236}">
                <a16:creationId xmlns:a16="http://schemas.microsoft.com/office/drawing/2014/main" id="{2B35ED37-71C7-4AA1-A813-6F9049F35B79}"/>
              </a:ext>
            </a:extLst>
          </p:cNvPr>
          <p:cNvSpPr txBox="1"/>
          <p:nvPr/>
        </p:nvSpPr>
        <p:spPr>
          <a:xfrm>
            <a:off x="1128037" y="279509"/>
            <a:ext cx="9182355" cy="523220"/>
          </a:xfrm>
          <a:prstGeom prst="rect">
            <a:avLst/>
          </a:prstGeom>
          <a:noFill/>
        </p:spPr>
        <p:txBody>
          <a:bodyPr wrap="square" rtlCol="0">
            <a:spAutoFit/>
          </a:bodyPr>
          <a:lstStyle/>
          <a:p>
            <a:pPr algn="ctr"/>
            <a:r>
              <a:rPr lang="es-CO" sz="2800" b="1" dirty="0">
                <a:solidFill>
                  <a:srgbClr val="C00040"/>
                </a:solidFill>
                <a:latin typeface="DIN Pro Medium" panose="020B0604020101020102" pitchFamily="34" charset="0"/>
                <a:cs typeface="DIN Pro Medium" panose="020B0604020101020102" pitchFamily="34" charset="0"/>
              </a:rPr>
              <a:t>Sensores Fotoconductores</a:t>
            </a:r>
          </a:p>
        </p:txBody>
      </p:sp>
      <p:sp>
        <p:nvSpPr>
          <p:cNvPr id="5" name="CuadroTexto 4">
            <a:extLst>
              <a:ext uri="{FF2B5EF4-FFF2-40B4-BE49-F238E27FC236}">
                <a16:creationId xmlns:a16="http://schemas.microsoft.com/office/drawing/2014/main" id="{5DBD6534-222A-4822-86BB-DD4BBAFF77FF}"/>
              </a:ext>
            </a:extLst>
          </p:cNvPr>
          <p:cNvSpPr txBox="1"/>
          <p:nvPr/>
        </p:nvSpPr>
        <p:spPr>
          <a:xfrm>
            <a:off x="7138220" y="1091987"/>
            <a:ext cx="4407268" cy="3477875"/>
          </a:xfrm>
          <a:prstGeom prst="rect">
            <a:avLst/>
          </a:prstGeom>
          <a:noFill/>
        </p:spPr>
        <p:txBody>
          <a:bodyPr wrap="square">
            <a:spAutoFit/>
          </a:bodyPr>
          <a:lstStyle/>
          <a:p>
            <a:r>
              <a:rPr lang="es-CO" sz="2000" dirty="0"/>
              <a:t>Es un grupo casi abandonado en el que la resistencia del material varia con la exposición a la luz, las celdas mas comunes están basados en selenio y son altamente usados en tubos de cámara , son relativamente fáciles de producir en películas delgadas y operan a voltajes bajos. Sin embargo estos materiales sufren de señales no lineales , varios tipos de fatiga de la señal </a:t>
            </a:r>
          </a:p>
          <a:p>
            <a:endParaRPr lang="es-CO" sz="2000" b="0" dirty="0"/>
          </a:p>
        </p:txBody>
      </p:sp>
      <p:pic>
        <p:nvPicPr>
          <p:cNvPr id="3076" name="Picture 4" descr="Television camera tube | instrument | Britannica">
            <a:extLst>
              <a:ext uri="{FF2B5EF4-FFF2-40B4-BE49-F238E27FC236}">
                <a16:creationId xmlns:a16="http://schemas.microsoft.com/office/drawing/2014/main" id="{3AA6EFDA-3A01-45CE-82C0-D0FD2BD84C2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295981" y="991817"/>
            <a:ext cx="5399786" cy="3389002"/>
          </a:xfrm>
          <a:prstGeom prst="rect">
            <a:avLst/>
          </a:prstGeom>
          <a:noFill/>
          <a:extLst>
            <a:ext uri="{909E8E84-426E-40DD-AFC4-6F175D3DCCD1}">
              <a14:hiddenFill xmlns:a14="http://schemas.microsoft.com/office/drawing/2010/main">
                <a:solidFill>
                  <a:srgbClr val="FFFFFF"/>
                </a:solidFill>
              </a14:hiddenFill>
            </a:ext>
          </a:extLst>
        </p:spPr>
      </p:pic>
      <p:sp>
        <p:nvSpPr>
          <p:cNvPr id="12" name="CuadroTexto 11">
            <a:extLst>
              <a:ext uri="{FF2B5EF4-FFF2-40B4-BE49-F238E27FC236}">
                <a16:creationId xmlns:a16="http://schemas.microsoft.com/office/drawing/2014/main" id="{80595DDC-EE86-4D52-B7DF-EA8E602C5F76}"/>
              </a:ext>
            </a:extLst>
          </p:cNvPr>
          <p:cNvSpPr txBox="1"/>
          <p:nvPr/>
        </p:nvSpPr>
        <p:spPr>
          <a:xfrm>
            <a:off x="778953" y="4569907"/>
            <a:ext cx="9880524" cy="1631216"/>
          </a:xfrm>
          <a:prstGeom prst="rect">
            <a:avLst/>
          </a:prstGeom>
          <a:noFill/>
        </p:spPr>
        <p:txBody>
          <a:bodyPr wrap="square">
            <a:spAutoFit/>
          </a:bodyPr>
          <a:lstStyle/>
          <a:p>
            <a:r>
              <a:rPr lang="es-CO" sz="2000" dirty="0"/>
              <a:t>Que conllevan a imágenes rápidamente quemadas en escenas estáticas, como los que se encuentran en tareas de visión artificial. Además todos los tubos de cámaras cuentan con distorsiones geométricas de la imagen e influencias de campos eléctricos y magnéticos.</a:t>
            </a:r>
          </a:p>
          <a:p>
            <a:r>
              <a:rPr lang="es-CO" sz="2000" dirty="0"/>
              <a:t>Aun así, Los fotoconductores han sobrevivido en dispositivos de estado solido, especialmente en aplicaciones infrarrojas </a:t>
            </a:r>
          </a:p>
        </p:txBody>
      </p:sp>
    </p:spTree>
    <p:extLst>
      <p:ext uri="{BB962C8B-B14F-4D97-AF65-F5344CB8AC3E}">
        <p14:creationId xmlns:p14="http://schemas.microsoft.com/office/powerpoint/2010/main" val="355549715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uadroTexto 2">
            <a:extLst>
              <a:ext uri="{FF2B5EF4-FFF2-40B4-BE49-F238E27FC236}">
                <a16:creationId xmlns:a16="http://schemas.microsoft.com/office/drawing/2014/main" id="{2B35ED37-71C7-4AA1-A813-6F9049F35B79}"/>
              </a:ext>
            </a:extLst>
          </p:cNvPr>
          <p:cNvSpPr txBox="1"/>
          <p:nvPr/>
        </p:nvSpPr>
        <p:spPr>
          <a:xfrm>
            <a:off x="1364974" y="527617"/>
            <a:ext cx="9182355" cy="461665"/>
          </a:xfrm>
          <a:prstGeom prst="rect">
            <a:avLst/>
          </a:prstGeom>
          <a:noFill/>
        </p:spPr>
        <p:txBody>
          <a:bodyPr wrap="square" rtlCol="0">
            <a:spAutoFit/>
          </a:bodyPr>
          <a:lstStyle/>
          <a:p>
            <a:pPr algn="ctr"/>
            <a:r>
              <a:rPr lang="es-CO" sz="2400" b="1" dirty="0">
                <a:solidFill>
                  <a:srgbClr val="C00040"/>
                </a:solidFill>
                <a:latin typeface="DIN Pro Medium" panose="020B0604020101020102" pitchFamily="34" charset="0"/>
                <a:cs typeface="DIN Pro Medium" panose="020B0604020101020102" pitchFamily="34" charset="0"/>
              </a:rPr>
              <a:t>Sensores Fotovoltaicos</a:t>
            </a:r>
          </a:p>
        </p:txBody>
      </p:sp>
      <p:sp>
        <p:nvSpPr>
          <p:cNvPr id="6" name="CuadroTexto 5">
            <a:extLst>
              <a:ext uri="{FF2B5EF4-FFF2-40B4-BE49-F238E27FC236}">
                <a16:creationId xmlns:a16="http://schemas.microsoft.com/office/drawing/2014/main" id="{9D5169DD-1C87-4F7F-B4A9-8526F2C8542B}"/>
              </a:ext>
            </a:extLst>
          </p:cNvPr>
          <p:cNvSpPr txBox="1"/>
          <p:nvPr/>
        </p:nvSpPr>
        <p:spPr>
          <a:xfrm>
            <a:off x="896940" y="1112939"/>
            <a:ext cx="9880524" cy="1569660"/>
          </a:xfrm>
          <a:prstGeom prst="rect">
            <a:avLst/>
          </a:prstGeom>
          <a:noFill/>
        </p:spPr>
        <p:txBody>
          <a:bodyPr wrap="square">
            <a:spAutoFit/>
          </a:bodyPr>
          <a:lstStyle/>
          <a:p>
            <a:pPr algn="l"/>
            <a:r>
              <a:rPr lang="es-CO" sz="2400" dirty="0"/>
              <a:t>Son materiales en donde la luz incidente genera un voltaje asociado en un diodo fabricado por dicho material. Son diodos que generan una señal a través de la recombinación de la carga inicializada por fotones incidentes. </a:t>
            </a:r>
          </a:p>
          <a:p>
            <a:pPr algn="l"/>
            <a:endParaRPr lang="es-CO" sz="2400" dirty="0"/>
          </a:p>
        </p:txBody>
      </p:sp>
      <p:pic>
        <p:nvPicPr>
          <p:cNvPr id="4098" name="Picture 2" descr="Diodes">
            <a:extLst>
              <a:ext uri="{FF2B5EF4-FFF2-40B4-BE49-F238E27FC236}">
                <a16:creationId xmlns:a16="http://schemas.microsoft.com/office/drawing/2014/main" id="{00153E56-6E49-4B32-9C61-8AECB531163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369574" y="2525337"/>
            <a:ext cx="6547114" cy="2225163"/>
          </a:xfrm>
          <a:prstGeom prst="rect">
            <a:avLst/>
          </a:prstGeom>
          <a:noFill/>
          <a:extLst>
            <a:ext uri="{909E8E84-426E-40DD-AFC4-6F175D3DCCD1}">
              <a14:hiddenFill xmlns:a14="http://schemas.microsoft.com/office/drawing/2010/main">
                <a:solidFill>
                  <a:srgbClr val="FFFFFF"/>
                </a:solidFill>
              </a14:hiddenFill>
            </a:ext>
          </a:extLst>
        </p:spPr>
      </p:pic>
      <p:sp>
        <p:nvSpPr>
          <p:cNvPr id="10" name="CuadroTexto 9">
            <a:extLst>
              <a:ext uri="{FF2B5EF4-FFF2-40B4-BE49-F238E27FC236}">
                <a16:creationId xmlns:a16="http://schemas.microsoft.com/office/drawing/2014/main" id="{5933594F-25BF-439E-967B-E5F1B02BACC7}"/>
              </a:ext>
            </a:extLst>
          </p:cNvPr>
          <p:cNvSpPr txBox="1"/>
          <p:nvPr/>
        </p:nvSpPr>
        <p:spPr>
          <a:xfrm>
            <a:off x="1155738" y="4785367"/>
            <a:ext cx="9880523" cy="1569660"/>
          </a:xfrm>
          <a:prstGeom prst="rect">
            <a:avLst/>
          </a:prstGeom>
          <a:noFill/>
        </p:spPr>
        <p:txBody>
          <a:bodyPr wrap="square">
            <a:spAutoFit/>
          </a:bodyPr>
          <a:lstStyle/>
          <a:p>
            <a:pPr algn="l"/>
            <a:r>
              <a:rPr lang="es-CO" sz="2400" dirty="0"/>
              <a:t>Estos materiales son especialmente buenos para tareas de visión artificial  por que generan señales eléctricas exactamente proporcionales a el numero de fotones incidentes y por que son fácilmente fabricados en capas delgadas estables.  </a:t>
            </a:r>
          </a:p>
        </p:txBody>
      </p:sp>
    </p:spTree>
    <p:extLst>
      <p:ext uri="{BB962C8B-B14F-4D97-AF65-F5344CB8AC3E}">
        <p14:creationId xmlns:p14="http://schemas.microsoft.com/office/powerpoint/2010/main" val="336924821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uadroTexto 2">
            <a:extLst>
              <a:ext uri="{FF2B5EF4-FFF2-40B4-BE49-F238E27FC236}">
                <a16:creationId xmlns:a16="http://schemas.microsoft.com/office/drawing/2014/main" id="{2B35ED37-71C7-4AA1-A813-6F9049F35B79}"/>
              </a:ext>
            </a:extLst>
          </p:cNvPr>
          <p:cNvSpPr txBox="1"/>
          <p:nvPr/>
        </p:nvSpPr>
        <p:spPr>
          <a:xfrm>
            <a:off x="5040742" y="409631"/>
            <a:ext cx="5642941" cy="523220"/>
          </a:xfrm>
          <a:prstGeom prst="rect">
            <a:avLst/>
          </a:prstGeom>
          <a:noFill/>
        </p:spPr>
        <p:txBody>
          <a:bodyPr wrap="square" rtlCol="0">
            <a:spAutoFit/>
          </a:bodyPr>
          <a:lstStyle/>
          <a:p>
            <a:pPr algn="ctr"/>
            <a:r>
              <a:rPr lang="es-CO" sz="2800" b="1" dirty="0">
                <a:solidFill>
                  <a:srgbClr val="C00040"/>
                </a:solidFill>
                <a:latin typeface="DIN Pro Medium" panose="020B0604020101020102" pitchFamily="34" charset="0"/>
                <a:cs typeface="DIN Pro Medium" panose="020B0604020101020102" pitchFamily="34" charset="0"/>
              </a:rPr>
              <a:t>Pixel</a:t>
            </a:r>
          </a:p>
        </p:txBody>
      </p:sp>
      <p:sp>
        <p:nvSpPr>
          <p:cNvPr id="5" name="CuadroTexto 4">
            <a:extLst>
              <a:ext uri="{FF2B5EF4-FFF2-40B4-BE49-F238E27FC236}">
                <a16:creationId xmlns:a16="http://schemas.microsoft.com/office/drawing/2014/main" id="{5DBD6534-222A-4822-86BB-DD4BBAFF77FF}"/>
              </a:ext>
            </a:extLst>
          </p:cNvPr>
          <p:cNvSpPr txBox="1"/>
          <p:nvPr/>
        </p:nvSpPr>
        <p:spPr>
          <a:xfrm>
            <a:off x="5943600" y="1292493"/>
            <a:ext cx="5055704" cy="4154984"/>
          </a:xfrm>
          <a:prstGeom prst="rect">
            <a:avLst/>
          </a:prstGeom>
          <a:noFill/>
        </p:spPr>
        <p:txBody>
          <a:bodyPr wrap="square">
            <a:spAutoFit/>
          </a:bodyPr>
          <a:lstStyle/>
          <a:p>
            <a:r>
              <a:rPr lang="es-ES" sz="2400" dirty="0"/>
              <a:t>Aunque tiene diferentes significados en la literatura nos vamos a referir a un pixel como  la unidad más pequeña y diminuta de un detector o una pantalla.</a:t>
            </a:r>
            <a:br>
              <a:rPr lang="es-ES" sz="2400" dirty="0"/>
            </a:br>
            <a:r>
              <a:rPr lang="es-ES" sz="2400" dirty="0"/>
              <a:t>Por ejemplo un fotodiodo en un sensor de imagen </a:t>
            </a:r>
          </a:p>
          <a:p>
            <a:endParaRPr lang="es-ES" sz="2400" dirty="0"/>
          </a:p>
          <a:p>
            <a:r>
              <a:rPr lang="es-ES" sz="2400" dirty="0"/>
              <a:t>Un sensor de imagen es una malla de pixeles que pueden medir unos cuantos micrómetros de ancho.</a:t>
            </a:r>
          </a:p>
        </p:txBody>
      </p:sp>
      <p:grpSp>
        <p:nvGrpSpPr>
          <p:cNvPr id="8" name="Grupo 7">
            <a:extLst>
              <a:ext uri="{FF2B5EF4-FFF2-40B4-BE49-F238E27FC236}">
                <a16:creationId xmlns:a16="http://schemas.microsoft.com/office/drawing/2014/main" id="{58F45E93-0CD9-43C4-A830-A71BB4BE5A11}"/>
              </a:ext>
            </a:extLst>
          </p:cNvPr>
          <p:cNvGrpSpPr/>
          <p:nvPr/>
        </p:nvGrpSpPr>
        <p:grpSpPr>
          <a:xfrm>
            <a:off x="543766" y="108223"/>
            <a:ext cx="3918170" cy="6074676"/>
            <a:chOff x="1192696" y="292578"/>
            <a:chExt cx="3918170" cy="6074676"/>
          </a:xfrm>
        </p:grpSpPr>
        <p:pic>
          <p:nvPicPr>
            <p:cNvPr id="4" name="Imagen 3">
              <a:extLst>
                <a:ext uri="{FF2B5EF4-FFF2-40B4-BE49-F238E27FC236}">
                  <a16:creationId xmlns:a16="http://schemas.microsoft.com/office/drawing/2014/main" id="{F102B0AA-C85D-47E5-BD0A-85083CB616CB}"/>
                </a:ext>
              </a:extLst>
            </p:cNvPr>
            <p:cNvPicPr>
              <a:picLocks noChangeAspect="1"/>
            </p:cNvPicPr>
            <p:nvPr/>
          </p:nvPicPr>
          <p:blipFill>
            <a:blip r:embed="rId2"/>
            <a:stretch>
              <a:fillRect/>
            </a:stretch>
          </p:blipFill>
          <p:spPr>
            <a:xfrm>
              <a:off x="1192696" y="292578"/>
              <a:ext cx="3786023" cy="3938822"/>
            </a:xfrm>
            <a:prstGeom prst="rect">
              <a:avLst/>
            </a:prstGeom>
          </p:spPr>
        </p:pic>
        <p:pic>
          <p:nvPicPr>
            <p:cNvPr id="7" name="Imagen 6">
              <a:extLst>
                <a:ext uri="{FF2B5EF4-FFF2-40B4-BE49-F238E27FC236}">
                  <a16:creationId xmlns:a16="http://schemas.microsoft.com/office/drawing/2014/main" id="{3DD5D715-CF4E-4F7E-9A64-774498874172}"/>
                </a:ext>
              </a:extLst>
            </p:cNvPr>
            <p:cNvPicPr>
              <a:picLocks noChangeAspect="1"/>
            </p:cNvPicPr>
            <p:nvPr/>
          </p:nvPicPr>
          <p:blipFill>
            <a:blip r:embed="rId3"/>
            <a:stretch>
              <a:fillRect/>
            </a:stretch>
          </p:blipFill>
          <p:spPr>
            <a:xfrm>
              <a:off x="1624229" y="3766566"/>
              <a:ext cx="3486637" cy="2600688"/>
            </a:xfrm>
            <a:prstGeom prst="rect">
              <a:avLst/>
            </a:prstGeom>
          </p:spPr>
        </p:pic>
      </p:grpSp>
    </p:spTree>
    <p:extLst>
      <p:ext uri="{BB962C8B-B14F-4D97-AF65-F5344CB8AC3E}">
        <p14:creationId xmlns:p14="http://schemas.microsoft.com/office/powerpoint/2010/main" val="145973699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uadroTexto 4">
            <a:extLst>
              <a:ext uri="{FF2B5EF4-FFF2-40B4-BE49-F238E27FC236}">
                <a16:creationId xmlns:a16="http://schemas.microsoft.com/office/drawing/2014/main" id="{5DBD6534-222A-4822-86BB-DD4BBAFF77FF}"/>
              </a:ext>
            </a:extLst>
          </p:cNvPr>
          <p:cNvSpPr txBox="1"/>
          <p:nvPr/>
        </p:nvSpPr>
        <p:spPr>
          <a:xfrm>
            <a:off x="781665" y="392842"/>
            <a:ext cx="10925563" cy="1938992"/>
          </a:xfrm>
          <a:prstGeom prst="rect">
            <a:avLst/>
          </a:prstGeom>
          <a:noFill/>
        </p:spPr>
        <p:txBody>
          <a:bodyPr wrap="square">
            <a:spAutoFit/>
          </a:bodyPr>
          <a:lstStyle/>
          <a:p>
            <a:r>
              <a:rPr lang="es-CO" sz="2400" dirty="0"/>
              <a:t>Los sensores de imagen están compuestos por cadenas de pequeñas estructuras diseñadas para realizar las funciones básicas de convertir la luz en carga y proveer una variedad de funciones auxiliares para mejorar la flexibilidad y la operación . Algunas de estas estructuras operan a nivel de pixel mientras que otras operan en filas o columnas de pixeles o algunas otras funcionan a nivel general del sensor de imagen.</a:t>
            </a:r>
          </a:p>
        </p:txBody>
      </p:sp>
      <p:pic>
        <p:nvPicPr>
          <p:cNvPr id="10" name="Imagen 9">
            <a:extLst>
              <a:ext uri="{FF2B5EF4-FFF2-40B4-BE49-F238E27FC236}">
                <a16:creationId xmlns:a16="http://schemas.microsoft.com/office/drawing/2014/main" id="{59177593-3AE1-43FE-A9CB-DB687B85EDD2}"/>
              </a:ext>
            </a:extLst>
          </p:cNvPr>
          <p:cNvPicPr>
            <a:picLocks noChangeAspect="1"/>
          </p:cNvPicPr>
          <p:nvPr/>
        </p:nvPicPr>
        <p:blipFill>
          <a:blip r:embed="rId2"/>
          <a:stretch>
            <a:fillRect/>
          </a:stretch>
        </p:blipFill>
        <p:spPr>
          <a:xfrm>
            <a:off x="1517159" y="2331834"/>
            <a:ext cx="8811966" cy="3760839"/>
          </a:xfrm>
          <a:prstGeom prst="rect">
            <a:avLst/>
          </a:prstGeom>
        </p:spPr>
      </p:pic>
    </p:spTree>
    <p:extLst>
      <p:ext uri="{BB962C8B-B14F-4D97-AF65-F5344CB8AC3E}">
        <p14:creationId xmlns:p14="http://schemas.microsoft.com/office/powerpoint/2010/main" val="139180522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uadroTexto 2">
            <a:extLst>
              <a:ext uri="{FF2B5EF4-FFF2-40B4-BE49-F238E27FC236}">
                <a16:creationId xmlns:a16="http://schemas.microsoft.com/office/drawing/2014/main" id="{2B35ED37-71C7-4AA1-A813-6F9049F35B79}"/>
              </a:ext>
            </a:extLst>
          </p:cNvPr>
          <p:cNvSpPr txBox="1"/>
          <p:nvPr/>
        </p:nvSpPr>
        <p:spPr>
          <a:xfrm>
            <a:off x="1912392" y="455371"/>
            <a:ext cx="9182355" cy="461665"/>
          </a:xfrm>
          <a:prstGeom prst="rect">
            <a:avLst/>
          </a:prstGeom>
          <a:noFill/>
        </p:spPr>
        <p:txBody>
          <a:bodyPr wrap="square" rtlCol="0">
            <a:spAutoFit/>
          </a:bodyPr>
          <a:lstStyle/>
          <a:p>
            <a:pPr algn="ctr"/>
            <a:r>
              <a:rPr lang="es-CO" sz="2400" b="1" dirty="0">
                <a:solidFill>
                  <a:srgbClr val="C00040"/>
                </a:solidFill>
                <a:latin typeface="DIN Pro Medium" panose="020B0604020101020102" pitchFamily="34" charset="0"/>
                <a:cs typeface="DIN Pro Medium" panose="020B0604020101020102" pitchFamily="34" charset="0"/>
              </a:rPr>
              <a:t>Global vs Rolling </a:t>
            </a:r>
            <a:r>
              <a:rPr lang="es-CO" sz="2400" b="1" dirty="0" err="1">
                <a:solidFill>
                  <a:srgbClr val="C00040"/>
                </a:solidFill>
                <a:latin typeface="DIN Pro Medium" panose="020B0604020101020102" pitchFamily="34" charset="0"/>
                <a:cs typeface="DIN Pro Medium" panose="020B0604020101020102" pitchFamily="34" charset="0"/>
              </a:rPr>
              <a:t>Shutter</a:t>
            </a:r>
            <a:endParaRPr lang="es-CO" sz="2400" b="1" dirty="0">
              <a:solidFill>
                <a:srgbClr val="C00040"/>
              </a:solidFill>
              <a:latin typeface="DIN Pro Medium" panose="020B0604020101020102" pitchFamily="34" charset="0"/>
              <a:cs typeface="DIN Pro Medium" panose="020B0604020101020102" pitchFamily="34" charset="0"/>
            </a:endParaRPr>
          </a:p>
        </p:txBody>
      </p:sp>
      <p:sp>
        <p:nvSpPr>
          <p:cNvPr id="5" name="CuadroTexto 4">
            <a:extLst>
              <a:ext uri="{FF2B5EF4-FFF2-40B4-BE49-F238E27FC236}">
                <a16:creationId xmlns:a16="http://schemas.microsoft.com/office/drawing/2014/main" id="{5DBD6534-222A-4822-86BB-DD4BBAFF77FF}"/>
              </a:ext>
            </a:extLst>
          </p:cNvPr>
          <p:cNvSpPr txBox="1"/>
          <p:nvPr/>
        </p:nvSpPr>
        <p:spPr>
          <a:xfrm>
            <a:off x="1520890" y="1180526"/>
            <a:ext cx="9573857" cy="1200329"/>
          </a:xfrm>
          <a:prstGeom prst="rect">
            <a:avLst/>
          </a:prstGeom>
          <a:noFill/>
        </p:spPr>
        <p:txBody>
          <a:bodyPr wrap="square">
            <a:spAutoFit/>
          </a:bodyPr>
          <a:lstStyle/>
          <a:p>
            <a:r>
              <a:rPr lang="es-CO" sz="2400" dirty="0"/>
              <a:t>La forma en que el sensor toma la foto afecta directamente las imágenes finales, especialmente cuando el objetivo o la cámara están en movimiento.</a:t>
            </a:r>
          </a:p>
          <a:p>
            <a:endParaRPr lang="es-CO" sz="2400" dirty="0"/>
          </a:p>
        </p:txBody>
      </p:sp>
      <p:sp>
        <p:nvSpPr>
          <p:cNvPr id="7" name="Rectángulo 6">
            <a:extLst>
              <a:ext uri="{FF2B5EF4-FFF2-40B4-BE49-F238E27FC236}">
                <a16:creationId xmlns:a16="http://schemas.microsoft.com/office/drawing/2014/main" id="{EF9EB217-465D-44DA-9F05-9E626EEABE83}"/>
              </a:ext>
            </a:extLst>
          </p:cNvPr>
          <p:cNvSpPr/>
          <p:nvPr/>
        </p:nvSpPr>
        <p:spPr>
          <a:xfrm>
            <a:off x="2901821" y="4725719"/>
            <a:ext cx="345232" cy="718457"/>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8" name="Rectángulo 7">
            <a:extLst>
              <a:ext uri="{FF2B5EF4-FFF2-40B4-BE49-F238E27FC236}">
                <a16:creationId xmlns:a16="http://schemas.microsoft.com/office/drawing/2014/main" id="{C72F444E-7C79-458F-9006-CB23033F1122}"/>
              </a:ext>
            </a:extLst>
          </p:cNvPr>
          <p:cNvSpPr/>
          <p:nvPr/>
        </p:nvSpPr>
        <p:spPr>
          <a:xfrm>
            <a:off x="7848573" y="4742864"/>
            <a:ext cx="352451" cy="718457"/>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9" name="Rectángulo 8">
            <a:extLst>
              <a:ext uri="{FF2B5EF4-FFF2-40B4-BE49-F238E27FC236}">
                <a16:creationId xmlns:a16="http://schemas.microsoft.com/office/drawing/2014/main" id="{14F5A0CA-EF5F-45EE-9FA8-1B0E09A4C91A}"/>
              </a:ext>
            </a:extLst>
          </p:cNvPr>
          <p:cNvSpPr/>
          <p:nvPr/>
        </p:nvSpPr>
        <p:spPr>
          <a:xfrm>
            <a:off x="8056218" y="4742864"/>
            <a:ext cx="352451" cy="718457"/>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10" name="Rectángulo 9">
            <a:extLst>
              <a:ext uri="{FF2B5EF4-FFF2-40B4-BE49-F238E27FC236}">
                <a16:creationId xmlns:a16="http://schemas.microsoft.com/office/drawing/2014/main" id="{D9916DCC-44FB-4C8F-90C6-B20036034F3D}"/>
              </a:ext>
            </a:extLst>
          </p:cNvPr>
          <p:cNvSpPr/>
          <p:nvPr/>
        </p:nvSpPr>
        <p:spPr>
          <a:xfrm>
            <a:off x="1642189" y="3389359"/>
            <a:ext cx="778792" cy="753434"/>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pic>
        <p:nvPicPr>
          <p:cNvPr id="6146" name="Picture 2" descr="global shutter fan example">
            <a:extLst>
              <a:ext uri="{FF2B5EF4-FFF2-40B4-BE49-F238E27FC236}">
                <a16:creationId xmlns:a16="http://schemas.microsoft.com/office/drawing/2014/main" id="{0BD4D635-D44F-4B27-B5C4-D22DBF2DF25D}"/>
              </a:ext>
            </a:extLst>
          </p:cNvPr>
          <p:cNvPicPr>
            <a:picLocks noChangeAspect="1" noChangeArrowheads="1" noCrop="1"/>
          </p:cNvPicPr>
          <p:nvPr/>
        </p:nvPicPr>
        <p:blipFill>
          <a:blip r:embed="rId2">
            <a:extLst>
              <a:ext uri="{28A0092B-C50C-407E-A947-70E740481C1C}">
                <a14:useLocalDpi xmlns:a14="http://schemas.microsoft.com/office/drawing/2010/main" val="0"/>
              </a:ext>
            </a:extLst>
          </a:blip>
          <a:srcRect/>
          <a:stretch>
            <a:fillRect/>
          </a:stretch>
        </p:blipFill>
        <p:spPr bwMode="auto">
          <a:xfrm>
            <a:off x="693187" y="2354199"/>
            <a:ext cx="2381250" cy="2381250"/>
          </a:xfrm>
          <a:prstGeom prst="rect">
            <a:avLst/>
          </a:prstGeom>
          <a:noFill/>
          <a:extLst>
            <a:ext uri="{909E8E84-426E-40DD-AFC4-6F175D3DCCD1}">
              <a14:hiddenFill xmlns:a14="http://schemas.microsoft.com/office/drawing/2010/main">
                <a:solidFill>
                  <a:srgbClr val="FFFFFF"/>
                </a:solidFill>
              </a14:hiddenFill>
            </a:ext>
          </a:extLst>
        </p:spPr>
      </p:pic>
      <p:pic>
        <p:nvPicPr>
          <p:cNvPr id="6148" name="Picture 4" descr="Rolling shutter animation">
            <a:extLst>
              <a:ext uri="{FF2B5EF4-FFF2-40B4-BE49-F238E27FC236}">
                <a16:creationId xmlns:a16="http://schemas.microsoft.com/office/drawing/2014/main" id="{6BDF5680-0F57-44B8-8803-0B2A4B326B12}"/>
              </a:ext>
            </a:extLst>
          </p:cNvPr>
          <p:cNvPicPr>
            <a:picLocks noChangeAspect="1" noChangeArrowheads="1" noCrop="1"/>
          </p:cNvPicPr>
          <p:nvPr/>
        </p:nvPicPr>
        <p:blipFill>
          <a:blip r:embed="rId3">
            <a:extLst>
              <a:ext uri="{28A0092B-C50C-407E-A947-70E740481C1C}">
                <a14:useLocalDpi xmlns:a14="http://schemas.microsoft.com/office/drawing/2010/main" val="0"/>
              </a:ext>
            </a:extLst>
          </a:blip>
          <a:srcRect/>
          <a:stretch>
            <a:fillRect/>
          </a:stretch>
        </p:blipFill>
        <p:spPr bwMode="auto">
          <a:xfrm>
            <a:off x="6096000" y="2289053"/>
            <a:ext cx="2381250" cy="2381250"/>
          </a:xfrm>
          <a:prstGeom prst="rect">
            <a:avLst/>
          </a:prstGeom>
          <a:noFill/>
          <a:extLst>
            <a:ext uri="{909E8E84-426E-40DD-AFC4-6F175D3DCCD1}">
              <a14:hiddenFill xmlns:a14="http://schemas.microsoft.com/office/drawing/2010/main">
                <a:solidFill>
                  <a:srgbClr val="FFFFFF"/>
                </a:solidFill>
              </a14:hiddenFill>
            </a:ext>
          </a:extLst>
        </p:spPr>
      </p:pic>
      <p:pic>
        <p:nvPicPr>
          <p:cNvPr id="11" name="Imagen 10">
            <a:extLst>
              <a:ext uri="{FF2B5EF4-FFF2-40B4-BE49-F238E27FC236}">
                <a16:creationId xmlns:a16="http://schemas.microsoft.com/office/drawing/2014/main" id="{1F219326-FDB3-4A52-827C-93AE92CB57A8}"/>
              </a:ext>
            </a:extLst>
          </p:cNvPr>
          <p:cNvPicPr>
            <a:picLocks noChangeAspect="1"/>
          </p:cNvPicPr>
          <p:nvPr/>
        </p:nvPicPr>
        <p:blipFill>
          <a:blip r:embed="rId4"/>
          <a:stretch>
            <a:fillRect/>
          </a:stretch>
        </p:blipFill>
        <p:spPr>
          <a:xfrm>
            <a:off x="8334233" y="2115136"/>
            <a:ext cx="3164580" cy="2561134"/>
          </a:xfrm>
          <a:prstGeom prst="rect">
            <a:avLst/>
          </a:prstGeom>
        </p:spPr>
      </p:pic>
      <p:pic>
        <p:nvPicPr>
          <p:cNvPr id="14" name="Imagen 13">
            <a:extLst>
              <a:ext uri="{FF2B5EF4-FFF2-40B4-BE49-F238E27FC236}">
                <a16:creationId xmlns:a16="http://schemas.microsoft.com/office/drawing/2014/main" id="{EA578633-DB90-4B8C-BFB9-2B36F374D7D2}"/>
              </a:ext>
            </a:extLst>
          </p:cNvPr>
          <p:cNvPicPr>
            <a:picLocks noChangeAspect="1"/>
          </p:cNvPicPr>
          <p:nvPr/>
        </p:nvPicPr>
        <p:blipFill>
          <a:blip r:embed="rId5"/>
          <a:stretch>
            <a:fillRect/>
          </a:stretch>
        </p:blipFill>
        <p:spPr>
          <a:xfrm>
            <a:off x="2901821" y="2380855"/>
            <a:ext cx="2839959" cy="2397772"/>
          </a:xfrm>
          <a:prstGeom prst="rect">
            <a:avLst/>
          </a:prstGeom>
        </p:spPr>
      </p:pic>
      <p:sp>
        <p:nvSpPr>
          <p:cNvPr id="17" name="CuadroTexto 16">
            <a:extLst>
              <a:ext uri="{FF2B5EF4-FFF2-40B4-BE49-F238E27FC236}">
                <a16:creationId xmlns:a16="http://schemas.microsoft.com/office/drawing/2014/main" id="{4464B08E-8170-440A-9773-5F34748ACDBD}"/>
              </a:ext>
            </a:extLst>
          </p:cNvPr>
          <p:cNvSpPr txBox="1"/>
          <p:nvPr/>
        </p:nvSpPr>
        <p:spPr>
          <a:xfrm>
            <a:off x="1309071" y="5010715"/>
            <a:ext cx="9573857" cy="1200329"/>
          </a:xfrm>
          <a:prstGeom prst="rect">
            <a:avLst/>
          </a:prstGeom>
          <a:noFill/>
        </p:spPr>
        <p:txBody>
          <a:bodyPr wrap="square">
            <a:spAutoFit/>
          </a:bodyPr>
          <a:lstStyle/>
          <a:p>
            <a:r>
              <a:rPr lang="es-CO" sz="2400" dirty="0"/>
              <a:t>En la mayoría de los casos es preferible utilizar Global </a:t>
            </a:r>
            <a:r>
              <a:rPr lang="es-CO" sz="2400" dirty="0" err="1"/>
              <a:t>Shutter</a:t>
            </a:r>
            <a:r>
              <a:rPr lang="es-CO" sz="2400" dirty="0"/>
              <a:t>, pero se debe considerar que Rolling </a:t>
            </a:r>
            <a:r>
              <a:rPr lang="es-CO" sz="2400" dirty="0" err="1"/>
              <a:t>shutter</a:t>
            </a:r>
            <a:r>
              <a:rPr lang="es-CO" sz="2400" dirty="0"/>
              <a:t> es mas económico.</a:t>
            </a:r>
          </a:p>
          <a:p>
            <a:endParaRPr lang="es-CO" sz="2400" dirty="0"/>
          </a:p>
        </p:txBody>
      </p:sp>
    </p:spTree>
    <p:extLst>
      <p:ext uri="{BB962C8B-B14F-4D97-AF65-F5344CB8AC3E}">
        <p14:creationId xmlns:p14="http://schemas.microsoft.com/office/powerpoint/2010/main" val="3996390091"/>
      </p:ext>
    </p:extLst>
  </p:cSld>
  <p:clrMapOvr>
    <a:masterClrMapping/>
  </p:clrMapOvr>
</p:sld>
</file>

<file path=ppt/theme/theme1.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3650</TotalTime>
  <Words>2593</Words>
  <Application>Microsoft Office PowerPoint</Application>
  <PresentationFormat>Panorámica</PresentationFormat>
  <Paragraphs>134</Paragraphs>
  <Slides>33</Slides>
  <Notes>0</Notes>
  <HiddenSlides>0</HiddenSlides>
  <MMClips>1</MMClips>
  <ScaleCrop>false</ScaleCrop>
  <HeadingPairs>
    <vt:vector size="6" baseType="variant">
      <vt:variant>
        <vt:lpstr>Fuentes usadas</vt:lpstr>
      </vt:variant>
      <vt:variant>
        <vt:i4>8</vt:i4>
      </vt:variant>
      <vt:variant>
        <vt:lpstr>Tema</vt:lpstr>
      </vt:variant>
      <vt:variant>
        <vt:i4>1</vt:i4>
      </vt:variant>
      <vt:variant>
        <vt:lpstr>Títulos de diapositiva</vt:lpstr>
      </vt:variant>
      <vt:variant>
        <vt:i4>33</vt:i4>
      </vt:variant>
    </vt:vector>
  </HeadingPairs>
  <TitlesOfParts>
    <vt:vector size="42" baseType="lpstr">
      <vt:lpstr>AdvP7627</vt:lpstr>
      <vt:lpstr>Arial</vt:lpstr>
      <vt:lpstr>Arial</vt:lpstr>
      <vt:lpstr>Arial Black</vt:lpstr>
      <vt:lpstr>Calibri</vt:lpstr>
      <vt:lpstr>Calibri Light</vt:lpstr>
      <vt:lpstr>Cambria Math</vt:lpstr>
      <vt:lpstr>DIN Pro Medium</vt:lpstr>
      <vt:lpstr>Tema de Office</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Presentación de PowerPoint</dc:title>
  <dc:creator>David Camilo  Navarro Saiz</dc:creator>
  <cp:lastModifiedBy>david navarro</cp:lastModifiedBy>
  <cp:revision>106</cp:revision>
  <dcterms:created xsi:type="dcterms:W3CDTF">2020-08-21T23:46:37Z</dcterms:created>
  <dcterms:modified xsi:type="dcterms:W3CDTF">2021-03-24T00:12:41Z</dcterms:modified>
</cp:coreProperties>
</file>

<file path=docProps/thumbnail.jpeg>
</file>